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Default Extension="jpeg" ContentType="image/jpeg"/>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329" r:id="rId9"/>
    <p:sldId id="263" r:id="rId10"/>
    <p:sldId id="264" r:id="rId11"/>
    <p:sldId id="265" r:id="rId12"/>
    <p:sldId id="266" r:id="rId13"/>
    <p:sldId id="267" r:id="rId14"/>
    <p:sldId id="268" r:id="rId15"/>
    <p:sldId id="269" r:id="rId16"/>
    <p:sldId id="270" r:id="rId17"/>
    <p:sldId id="272" r:id="rId18"/>
    <p:sldId id="273" r:id="rId19"/>
    <p:sldId id="275" r:id="rId20"/>
    <p:sldId id="276" r:id="rId21"/>
    <p:sldId id="277" r:id="rId22"/>
    <p:sldId id="332" r:id="rId23"/>
    <p:sldId id="278" r:id="rId24"/>
    <p:sldId id="281" r:id="rId25"/>
    <p:sldId id="283" r:id="rId26"/>
    <p:sldId id="284" r:id="rId27"/>
    <p:sldId id="285" r:id="rId28"/>
    <p:sldId id="286" r:id="rId29"/>
    <p:sldId id="287" r:id="rId30"/>
    <p:sldId id="330" r:id="rId31"/>
    <p:sldId id="288" r:id="rId32"/>
    <p:sldId id="289" r:id="rId33"/>
    <p:sldId id="290" r:id="rId34"/>
    <p:sldId id="291" r:id="rId35"/>
    <p:sldId id="292" r:id="rId36"/>
    <p:sldId id="296" r:id="rId37"/>
    <p:sldId id="297" r:id="rId38"/>
    <p:sldId id="300" r:id="rId39"/>
    <p:sldId id="301" r:id="rId40"/>
    <p:sldId id="304" r:id="rId41"/>
    <p:sldId id="334" r:id="rId42"/>
    <p:sldId id="335" r:id="rId43"/>
    <p:sldId id="307" r:id="rId44"/>
    <p:sldId id="333" r:id="rId45"/>
    <p:sldId id="309" r:id="rId46"/>
    <p:sldId id="310" r:id="rId47"/>
    <p:sldId id="311" r:id="rId48"/>
    <p:sldId id="312" r:id="rId49"/>
    <p:sldId id="313" r:id="rId50"/>
    <p:sldId id="314" r:id="rId51"/>
    <p:sldId id="315" r:id="rId52"/>
    <p:sldId id="316" r:id="rId53"/>
    <p:sldId id="317" r:id="rId54"/>
    <p:sldId id="318" r:id="rId55"/>
    <p:sldId id="331" r:id="rId5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xmlns="">
        <p14:section name="Default Section" id="{048D494B-3802-41D3-AFC9-00264898E5B9}">
          <p14:sldIdLst>
            <p14:sldId id="256"/>
            <p14:sldId id="257"/>
            <p14:sldId id="258"/>
            <p14:sldId id="259"/>
            <p14:sldId id="260"/>
            <p14:sldId id="261"/>
            <p14:sldId id="262"/>
            <p14:sldId id="329"/>
            <p14:sldId id="263"/>
            <p14:sldId id="264"/>
            <p14:sldId id="265"/>
            <p14:sldId id="266"/>
            <p14:sldId id="267"/>
            <p14:sldId id="268"/>
            <p14:sldId id="269"/>
            <p14:sldId id="270"/>
            <p14:sldId id="272"/>
            <p14:sldId id="273"/>
            <p14:sldId id="275"/>
            <p14:sldId id="276"/>
            <p14:sldId id="277"/>
            <p14:sldId id="332"/>
            <p14:sldId id="278"/>
            <p14:sldId id="281"/>
            <p14:sldId id="283"/>
            <p14:sldId id="284"/>
            <p14:sldId id="285"/>
            <p14:sldId id="286"/>
            <p14:sldId id="287"/>
            <p14:sldId id="330"/>
            <p14:sldId id="288"/>
            <p14:sldId id="289"/>
            <p14:sldId id="290"/>
            <p14:sldId id="291"/>
            <p14:sldId id="292"/>
            <p14:sldId id="296"/>
            <p14:sldId id="297"/>
            <p14:sldId id="300"/>
            <p14:sldId id="301"/>
            <p14:sldId id="304"/>
            <p14:sldId id="334"/>
            <p14:sldId id="335"/>
            <p14:sldId id="307"/>
            <p14:sldId id="333"/>
            <p14:sldId id="309"/>
            <p14:sldId id="310"/>
            <p14:sldId id="311"/>
            <p14:sldId id="312"/>
            <p14:sldId id="313"/>
            <p14:sldId id="314"/>
            <p14:sldId id="315"/>
            <p14:sldId id="316"/>
            <p14:sldId id="317"/>
            <p14:sldId id="318"/>
            <p14:sldId id="331"/>
          </p14:sldIdLst>
        </p14:section>
        <p14:section name="Untitled Section" id="{4848C77F-2596-4E17-B4F5-500305321565}">
          <p14:sldIdLst/>
        </p14:section>
      </p14:sectionLst>
    </p:ex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4995" autoAdjust="0"/>
    <p:restoredTop sz="94660"/>
  </p:normalViewPr>
  <p:slideViewPr>
    <p:cSldViewPr snapToGrid="0">
      <p:cViewPr varScale="1">
        <p:scale>
          <a:sx n="73" d="100"/>
          <a:sy n="73" d="100"/>
        </p:scale>
        <p:origin x="-624" y="-102"/>
      </p:cViewPr>
      <p:guideLst>
        <p:guide orient="horz" pos="2160"/>
        <p:guide pos="384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xmlns=""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xmlns=""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F48D4658-3164-42CF-85C7-479D48728EC3}" type="datetimeFigureOut">
              <a:rPr lang="en-US" smtClean="0"/>
              <a:pPr/>
              <a:t>08-Dec-23</a:t>
            </a:fld>
            <a:endParaRPr lang="en-US"/>
          </a:p>
        </p:txBody>
      </p:sp>
      <p:sp>
        <p:nvSpPr>
          <p:cNvPr id="5" name="Footer Placeholder 4"/>
          <p:cNvSpPr>
            <a:spLocks noGrp="1"/>
          </p:cNvSpPr>
          <p:nvPr>
            <p:ph type="ftr" sz="quarter" idx="11"/>
          </p:nvPr>
        </p:nvSpPr>
        <p:spPr>
          <a:xfrm>
            <a:off x="2692397" y="5037663"/>
            <a:ext cx="5214635" cy="279400"/>
          </a:xfrm>
        </p:spPr>
        <p:txBody>
          <a:bodyPr/>
          <a:lstStyle/>
          <a:p>
            <a:endParaRPr lang="en-US"/>
          </a:p>
        </p:txBody>
      </p:sp>
      <p:sp>
        <p:nvSpPr>
          <p:cNvPr id="6" name="Slide Number Placeholder 5"/>
          <p:cNvSpPr>
            <a:spLocks noGrp="1"/>
          </p:cNvSpPr>
          <p:nvPr>
            <p:ph type="sldNum" sz="quarter" idx="12"/>
          </p:nvPr>
        </p:nvSpPr>
        <p:spPr>
          <a:xfrm>
            <a:off x="8956900" y="5037663"/>
            <a:ext cx="551167" cy="279400"/>
          </a:xfrm>
        </p:spPr>
        <p:txBody>
          <a:bodyPr/>
          <a:lstStyle/>
          <a:p>
            <a:fld id="{673FC50D-A940-4F27-AE16-16AA0652498C}" type="slidenum">
              <a:rPr lang="en-US" smtClean="0"/>
              <a:pPr/>
              <a:t>‹#›</a:t>
            </a:fld>
            <a:endParaRPr lang="en-US"/>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36588442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48D4658-3164-42CF-85C7-479D48728EC3}" type="datetimeFigureOut">
              <a:rPr lang="en-US" smtClean="0"/>
              <a:pPr/>
              <a:t>08-Dec-23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3FC50D-A940-4F27-AE16-16AA0652498C}" type="slidenum">
              <a:rPr lang="en-US" smtClean="0"/>
              <a:pPr/>
              <a:t>‹#›</a:t>
            </a:fld>
            <a:endParaRPr lang="en-US"/>
          </a:p>
        </p:txBody>
      </p:sp>
    </p:spTree>
    <p:extLst>
      <p:ext uri="{BB962C8B-B14F-4D97-AF65-F5344CB8AC3E}">
        <p14:creationId xmlns:p14="http://schemas.microsoft.com/office/powerpoint/2010/main" xmlns="" val="30182654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48D4658-3164-42CF-85C7-479D48728EC3}" type="datetimeFigureOut">
              <a:rPr lang="en-US" smtClean="0"/>
              <a:pPr/>
              <a:t>08-Dec-23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3FC50D-A940-4F27-AE16-16AA0652498C}" type="slidenum">
              <a:rPr lang="en-US" smtClean="0"/>
              <a:pPr/>
              <a:t>‹#›</a:t>
            </a:fld>
            <a:endParaRPr lang="en-US"/>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10274249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48D4658-3164-42CF-85C7-479D48728EC3}" type="datetimeFigureOut">
              <a:rPr lang="en-US" smtClean="0"/>
              <a:pPr/>
              <a:t>08-Dec-23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3FC50D-A940-4F27-AE16-16AA0652498C}" type="slidenum">
              <a:rPr lang="en-US" smtClean="0"/>
              <a:pPr/>
              <a:t>‹#›</a:t>
            </a:fld>
            <a:endParaRPr lang="en-US"/>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356843768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48D4658-3164-42CF-85C7-479D48728EC3}" type="datetimeFigureOut">
              <a:rPr lang="en-US" smtClean="0"/>
              <a:pPr/>
              <a:t>08-Dec-23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3FC50D-A940-4F27-AE16-16AA0652498C}" type="slidenum">
              <a:rPr lang="en-US" smtClean="0"/>
              <a:pPr/>
              <a:t>‹#›</a:t>
            </a:fld>
            <a:endParaRPr lang="en-US"/>
          </a:p>
        </p:txBody>
      </p:sp>
    </p:spTree>
    <p:extLst>
      <p:ext uri="{BB962C8B-B14F-4D97-AF65-F5344CB8AC3E}">
        <p14:creationId xmlns:p14="http://schemas.microsoft.com/office/powerpoint/2010/main" xmlns="" val="28872416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48D4658-3164-42CF-85C7-479D48728EC3}" type="datetimeFigureOut">
              <a:rPr lang="en-US" smtClean="0"/>
              <a:pPr/>
              <a:t>08-Dec-23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3FC50D-A940-4F27-AE16-16AA0652498C}" type="slidenum">
              <a:rPr lang="en-US" smtClean="0"/>
              <a:pPr/>
              <a:t>‹#›</a:t>
            </a:fld>
            <a:endParaRPr lang="en-US"/>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370885387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48D4658-3164-42CF-85C7-479D48728EC3}" type="datetimeFigureOut">
              <a:rPr lang="en-US" smtClean="0"/>
              <a:pPr/>
              <a:t>08-Dec-23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3FC50D-A940-4F27-AE16-16AA0652498C}" type="slidenum">
              <a:rPr lang="en-US" smtClean="0"/>
              <a:pPr/>
              <a:t>‹#›</a:t>
            </a:fld>
            <a:endParaRPr lang="en-US"/>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178271405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48D4658-3164-42CF-85C7-479D48728EC3}" type="datetimeFigureOut">
              <a:rPr lang="en-US" smtClean="0"/>
              <a:pPr/>
              <a:t>08-Dec-23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3FC50D-A940-4F27-AE16-16AA0652498C}" type="slidenum">
              <a:rPr lang="en-US" smtClean="0"/>
              <a:pPr/>
              <a:t>‹#›</a:t>
            </a:fld>
            <a:endParaRPr 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331314180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48D4658-3164-42CF-85C7-479D48728EC3}" type="datetimeFigureOut">
              <a:rPr lang="en-US" smtClean="0"/>
              <a:pPr/>
              <a:t>08-Dec-23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3FC50D-A940-4F27-AE16-16AA0652498C}" type="slidenum">
              <a:rPr lang="en-US" smtClean="0"/>
              <a:pPr/>
              <a:t>‹#›</a:t>
            </a:fld>
            <a:endParaRPr lang="en-US"/>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32503602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48D4658-3164-42CF-85C7-479D48728EC3}" type="datetimeFigureOut">
              <a:rPr lang="en-US" smtClean="0"/>
              <a:pPr/>
              <a:t>08-Dec-23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3FC50D-A940-4F27-AE16-16AA0652498C}" type="slidenum">
              <a:rPr lang="en-US" smtClean="0"/>
              <a:pPr/>
              <a:t>‹#›</a:t>
            </a:fld>
            <a:endParaRPr lang="en-US"/>
          </a:p>
        </p:txBody>
      </p:sp>
    </p:spTree>
    <p:extLst>
      <p:ext uri="{BB962C8B-B14F-4D97-AF65-F5344CB8AC3E}">
        <p14:creationId xmlns:p14="http://schemas.microsoft.com/office/powerpoint/2010/main" xmlns="" val="4124479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48D4658-3164-42CF-85C7-479D48728EC3}" type="datetimeFigureOut">
              <a:rPr lang="en-US" smtClean="0"/>
              <a:pPr/>
              <a:t>08-Dec-23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3FC50D-A940-4F27-AE16-16AA0652498C}" type="slidenum">
              <a:rPr lang="en-US" smtClean="0"/>
              <a:pPr/>
              <a:t>‹#›</a:t>
            </a:fld>
            <a:endParaRPr lang="en-US"/>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32135181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48D4658-3164-42CF-85C7-479D48728EC3}" type="datetimeFigureOut">
              <a:rPr lang="en-US" smtClean="0"/>
              <a:pPr/>
              <a:t>08-Dec-23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3FC50D-A940-4F27-AE16-16AA0652498C}" type="slidenum">
              <a:rPr lang="en-US" smtClean="0"/>
              <a:pPr/>
              <a:t>‹#›</a:t>
            </a:fld>
            <a:endParaRPr lang="en-US"/>
          </a:p>
        </p:txBody>
      </p:sp>
    </p:spTree>
    <p:extLst>
      <p:ext uri="{BB962C8B-B14F-4D97-AF65-F5344CB8AC3E}">
        <p14:creationId xmlns:p14="http://schemas.microsoft.com/office/powerpoint/2010/main" xmlns="" val="35123666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48D4658-3164-42CF-85C7-479D48728EC3}" type="datetimeFigureOut">
              <a:rPr lang="en-US" smtClean="0"/>
              <a:pPr/>
              <a:t>08-Dec-23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73FC50D-A940-4F27-AE16-16AA0652498C}" type="slidenum">
              <a:rPr lang="en-US" smtClean="0"/>
              <a:pPr/>
              <a:t>‹#›</a:t>
            </a:fld>
            <a:endParaRPr lang="en-US"/>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11460571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48D4658-3164-42CF-85C7-479D48728EC3}" type="datetimeFigureOut">
              <a:rPr lang="en-US" smtClean="0"/>
              <a:pPr/>
              <a:t>08-Dec-23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73FC50D-A940-4F27-AE16-16AA0652498C}" type="slidenum">
              <a:rPr lang="en-US" smtClean="0"/>
              <a:pPr/>
              <a:t>‹#›</a:t>
            </a:fld>
            <a:endParaRPr 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32384436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48D4658-3164-42CF-85C7-479D48728EC3}" type="datetimeFigureOut">
              <a:rPr lang="en-US" smtClean="0"/>
              <a:pPr/>
              <a:t>08-Dec-23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73FC50D-A940-4F27-AE16-16AA0652498C}" type="slidenum">
              <a:rPr lang="en-US" smtClean="0"/>
              <a:pPr/>
              <a:t>‹#›</a:t>
            </a:fld>
            <a:endParaRPr lang="en-US"/>
          </a:p>
        </p:txBody>
      </p:sp>
    </p:spTree>
    <p:extLst>
      <p:ext uri="{BB962C8B-B14F-4D97-AF65-F5344CB8AC3E}">
        <p14:creationId xmlns:p14="http://schemas.microsoft.com/office/powerpoint/2010/main" xmlns="" val="8040242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48D4658-3164-42CF-85C7-479D48728EC3}" type="datetimeFigureOut">
              <a:rPr lang="en-US" smtClean="0"/>
              <a:pPr/>
              <a:t>08-Dec-23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3FC50D-A940-4F27-AE16-16AA0652498C}" type="slidenum">
              <a:rPr lang="en-US" smtClean="0"/>
              <a:pPr/>
              <a:t>‹#›</a:t>
            </a:fld>
            <a:endParaRPr lang="en-US"/>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24456427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48D4658-3164-42CF-85C7-479D48728EC3}" type="datetimeFigureOut">
              <a:rPr lang="en-US" smtClean="0"/>
              <a:pPr/>
              <a:t>08-Dec-23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3FC50D-A940-4F27-AE16-16AA0652498C}" type="slidenum">
              <a:rPr lang="en-US" smtClean="0"/>
              <a:pPr/>
              <a:t>‹#›</a:t>
            </a:fld>
            <a:endParaRPr lang="en-US"/>
          </a:p>
        </p:txBody>
      </p:sp>
    </p:spTree>
    <p:extLst>
      <p:ext uri="{BB962C8B-B14F-4D97-AF65-F5344CB8AC3E}">
        <p14:creationId xmlns:p14="http://schemas.microsoft.com/office/powerpoint/2010/main" xmlns="" val="30724286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xmlns=""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xmlns=""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xmlns=""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F48D4658-3164-42CF-85C7-479D48728EC3}" type="datetimeFigureOut">
              <a:rPr lang="en-US" smtClean="0"/>
              <a:pPr/>
              <a:t>08-Dec-23</a:t>
            </a:fld>
            <a:endParaRPr lang="en-US"/>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673FC50D-A940-4F27-AE16-16AA0652498C}" type="slidenum">
              <a:rPr lang="en-US" smtClean="0"/>
              <a:pPr/>
              <a:t>‹#›</a:t>
            </a:fld>
            <a:endParaRPr lang="en-US"/>
          </a:p>
        </p:txBody>
      </p:sp>
    </p:spTree>
    <p:extLst>
      <p:ext uri="{BB962C8B-B14F-4D97-AF65-F5344CB8AC3E}">
        <p14:creationId xmlns:p14="http://schemas.microsoft.com/office/powerpoint/2010/main" xmlns="" val="45787336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54D751F-E95C-4E4F-8845-73E0197BC66B}"/>
              </a:ext>
            </a:extLst>
          </p:cNvPr>
          <p:cNvSpPr>
            <a:spLocks noGrp="1"/>
          </p:cNvSpPr>
          <p:nvPr>
            <p:ph type="ctrTitle"/>
          </p:nvPr>
        </p:nvSpPr>
        <p:spPr/>
        <p:txBody>
          <a:bodyPr/>
          <a:lstStyle/>
          <a:p>
            <a:r>
              <a:rPr lang="ru-RU" sz="2400" cap="all" dirty="0">
                <a:solidFill>
                  <a:srgbClr val="000000"/>
                </a:solidFill>
                <a:effectLst/>
                <a:latin typeface="Times New Roman" panose="02020603050405020304" pitchFamily="18" charset="0"/>
                <a:ea typeface="Times New Roman" panose="02020603050405020304" pitchFamily="18" charset="0"/>
              </a:rPr>
              <a:t>Званична, традиционална и алтернативна медицина, религија и магија</a:t>
            </a:r>
            <a:endParaRPr lang="en-US" sz="2400" dirty="0"/>
          </a:p>
        </p:txBody>
      </p:sp>
    </p:spTree>
    <p:extLst>
      <p:ext uri="{BB962C8B-B14F-4D97-AF65-F5344CB8AC3E}">
        <p14:creationId xmlns:p14="http://schemas.microsoft.com/office/powerpoint/2010/main" xmlns="" val="372323700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90AE164-EA51-4298-9CEE-5662AACBBF31}"/>
              </a:ext>
            </a:extLst>
          </p:cNvPr>
          <p:cNvSpPr>
            <a:spLocks noGrp="1"/>
          </p:cNvSpPr>
          <p:nvPr>
            <p:ph type="title"/>
          </p:nvPr>
        </p:nvSpPr>
        <p:spPr/>
        <p:txBody>
          <a:bodyPr>
            <a:normAutofit fontScale="90000"/>
          </a:bodyPr>
          <a:lstStyle/>
          <a:p>
            <a:r>
              <a:rPr lang="sr-Cyrl-RS" dirty="0"/>
              <a:t>Теургијска медицина</a:t>
            </a:r>
            <a:br>
              <a:rPr lang="sr-Cyrl-RS" dirty="0"/>
            </a:br>
            <a:endParaRPr lang="en-US" dirty="0"/>
          </a:p>
        </p:txBody>
      </p:sp>
      <p:sp>
        <p:nvSpPr>
          <p:cNvPr id="3" name="Content Placeholder 2">
            <a:extLst>
              <a:ext uri="{FF2B5EF4-FFF2-40B4-BE49-F238E27FC236}">
                <a16:creationId xmlns:a16="http://schemas.microsoft.com/office/drawing/2014/main" xmlns="" id="{3EE7F2CF-62B9-49C8-A62D-BD07C3293E33}"/>
              </a:ext>
            </a:extLst>
          </p:cNvPr>
          <p:cNvSpPr>
            <a:spLocks noGrp="1"/>
          </p:cNvSpPr>
          <p:nvPr>
            <p:ph idx="1"/>
          </p:nvPr>
        </p:nvSpPr>
        <p:spPr>
          <a:xfrm>
            <a:off x="1303871" y="2370666"/>
            <a:ext cx="9601196" cy="3318936"/>
          </a:xfrm>
        </p:spPr>
        <p:txBody>
          <a:bodyPr/>
          <a:lstStyle/>
          <a:p>
            <a:endParaRPr lang="sr-Cyrl-RS" dirty="0"/>
          </a:p>
          <a:p>
            <a:r>
              <a:rPr lang="sr-Cyrl-RS" dirty="0"/>
              <a:t>Теургија (чин, чаролија, способност чињења чуда, видовитост), своје принципе лечења заснивала је на упражњавају молитве помоћу којих се покушавало заштитити здравље или постићи излечење болести</a:t>
            </a:r>
            <a:endParaRPr lang="en-US" dirty="0"/>
          </a:p>
        </p:txBody>
      </p:sp>
    </p:spTree>
    <p:extLst>
      <p:ext uri="{BB962C8B-B14F-4D97-AF65-F5344CB8AC3E}">
        <p14:creationId xmlns:p14="http://schemas.microsoft.com/office/powerpoint/2010/main" xmlns="" val="1205132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C99EC96-C19A-418A-A82D-F59629E64BA6}"/>
              </a:ext>
            </a:extLst>
          </p:cNvPr>
          <p:cNvSpPr>
            <a:spLocks noGrp="1"/>
          </p:cNvSpPr>
          <p:nvPr>
            <p:ph type="title"/>
          </p:nvPr>
        </p:nvSpPr>
        <p:spPr/>
        <p:txBody>
          <a:bodyPr>
            <a:normAutofit fontScale="90000"/>
          </a:bodyPr>
          <a:lstStyle/>
          <a:p>
            <a:r>
              <a:rPr lang="ru-RU" dirty="0"/>
              <a:t>Етномедицина или народна медицина</a:t>
            </a:r>
            <a:br>
              <a:rPr lang="ru-RU" dirty="0"/>
            </a:br>
            <a:endParaRPr lang="en-US" dirty="0"/>
          </a:p>
        </p:txBody>
      </p:sp>
      <p:sp>
        <p:nvSpPr>
          <p:cNvPr id="3" name="Content Placeholder 2">
            <a:extLst>
              <a:ext uri="{FF2B5EF4-FFF2-40B4-BE49-F238E27FC236}">
                <a16:creationId xmlns:a16="http://schemas.microsoft.com/office/drawing/2014/main" xmlns="" id="{2E81CCFE-9DDC-4D7C-BB45-EDBA8EA42593}"/>
              </a:ext>
            </a:extLst>
          </p:cNvPr>
          <p:cNvSpPr>
            <a:spLocks noGrp="1"/>
          </p:cNvSpPr>
          <p:nvPr>
            <p:ph idx="1"/>
          </p:nvPr>
        </p:nvSpPr>
        <p:spPr>
          <a:xfrm>
            <a:off x="1303871" y="2285999"/>
            <a:ext cx="9601196" cy="3318936"/>
          </a:xfrm>
        </p:spPr>
        <p:txBody>
          <a:bodyPr>
            <a:normAutofit fontScale="92500" lnSpcReduction="20000"/>
          </a:bodyPr>
          <a:lstStyle/>
          <a:p>
            <a:endParaRPr lang="ru-RU" dirty="0"/>
          </a:p>
          <a:p>
            <a:r>
              <a:rPr lang="ru-RU" dirty="0"/>
              <a:t>Скуп искустава и њихова практична примена на очувању здравља, продужењу живота, спречавању и лечењу болести које је сам народ открио назива се етномедицина или народна медицина. </a:t>
            </a:r>
          </a:p>
          <a:p>
            <a:r>
              <a:rPr lang="ru-RU" dirty="0"/>
              <a:t>Ова знања су стицана искуством и преносила су се са поколења на поколење, прво усменим, а потом и писменим путем. </a:t>
            </a:r>
          </a:p>
          <a:p>
            <a:r>
              <a:rPr lang="ru-RU" dirty="0"/>
              <a:t>То је искуствена, емпиријска медицина, али најчешће прожета мистиком, сујеверјем и конзервативним идејама, што је давало простора да се у оквиру ње инфилтрира магија, надрилекарство, шарлатанство које је тешко одвојити једно од других.</a:t>
            </a:r>
            <a:endParaRPr lang="en-US" dirty="0"/>
          </a:p>
        </p:txBody>
      </p:sp>
    </p:spTree>
    <p:extLst>
      <p:ext uri="{BB962C8B-B14F-4D97-AF65-F5344CB8AC3E}">
        <p14:creationId xmlns:p14="http://schemas.microsoft.com/office/powerpoint/2010/main" xmlns="" val="16279133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4935C13-CF2B-4865-A0DF-F1D6215C2F59}"/>
              </a:ext>
            </a:extLst>
          </p:cNvPr>
          <p:cNvSpPr>
            <a:spLocks noGrp="1"/>
          </p:cNvSpPr>
          <p:nvPr>
            <p:ph type="title"/>
          </p:nvPr>
        </p:nvSpPr>
        <p:spPr/>
        <p:txBody>
          <a:bodyPr>
            <a:normAutofit fontScale="90000"/>
          </a:bodyPr>
          <a:lstStyle/>
          <a:p>
            <a:r>
              <a:rPr lang="sr-Cyrl-RS" dirty="0"/>
              <a:t>Научна медицина</a:t>
            </a:r>
            <a:br>
              <a:rPr lang="sr-Cyrl-RS" dirty="0"/>
            </a:br>
            <a:endParaRPr lang="en-US" dirty="0"/>
          </a:p>
        </p:txBody>
      </p:sp>
      <p:sp>
        <p:nvSpPr>
          <p:cNvPr id="3" name="Content Placeholder 2">
            <a:extLst>
              <a:ext uri="{FF2B5EF4-FFF2-40B4-BE49-F238E27FC236}">
                <a16:creationId xmlns:a16="http://schemas.microsoft.com/office/drawing/2014/main" xmlns="" id="{756C6D75-E6AC-48E4-97A2-E28FCD747823}"/>
              </a:ext>
            </a:extLst>
          </p:cNvPr>
          <p:cNvSpPr>
            <a:spLocks noGrp="1"/>
          </p:cNvSpPr>
          <p:nvPr>
            <p:ph idx="1"/>
          </p:nvPr>
        </p:nvSpPr>
        <p:spPr>
          <a:xfrm>
            <a:off x="1295402" y="2412998"/>
            <a:ext cx="9601196" cy="3318936"/>
          </a:xfrm>
        </p:spPr>
        <p:txBody>
          <a:bodyPr/>
          <a:lstStyle/>
          <a:p>
            <a:endParaRPr lang="ru-RU" dirty="0"/>
          </a:p>
          <a:p>
            <a:r>
              <a:rPr lang="ru-RU" dirty="0"/>
              <a:t>Као посебна област природних наука у другој половини 19. века развила се научна медицина која користи научна достигнућа у очувању здравља, спречавању болести и њиховом лечењу.</a:t>
            </a:r>
            <a:endParaRPr lang="en-US" dirty="0"/>
          </a:p>
        </p:txBody>
      </p:sp>
    </p:spTree>
    <p:extLst>
      <p:ext uri="{BB962C8B-B14F-4D97-AF65-F5344CB8AC3E}">
        <p14:creationId xmlns:p14="http://schemas.microsoft.com/office/powerpoint/2010/main" xmlns="" val="3030475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73EC9A5-E65F-439F-9018-409A243FDAE8}"/>
              </a:ext>
            </a:extLst>
          </p:cNvPr>
          <p:cNvSpPr>
            <a:spLocks noGrp="1"/>
          </p:cNvSpPr>
          <p:nvPr>
            <p:ph type="title"/>
          </p:nvPr>
        </p:nvSpPr>
        <p:spPr/>
        <p:txBody>
          <a:bodyPr>
            <a:normAutofit fontScale="90000"/>
          </a:bodyPr>
          <a:lstStyle/>
          <a:p>
            <a:r>
              <a:rPr lang="ru-RU" dirty="0"/>
              <a:t>Историјат, теорије и концепти система традиционалне медицине</a:t>
            </a:r>
            <a:endParaRPr lang="en-US" dirty="0"/>
          </a:p>
        </p:txBody>
      </p:sp>
      <p:sp>
        <p:nvSpPr>
          <p:cNvPr id="3" name="Content Placeholder 2">
            <a:extLst>
              <a:ext uri="{FF2B5EF4-FFF2-40B4-BE49-F238E27FC236}">
                <a16:creationId xmlns:a16="http://schemas.microsoft.com/office/drawing/2014/main" xmlns="" id="{9ACDD3B2-6FC5-4D47-A452-CB09B7E795D7}"/>
              </a:ext>
            </a:extLst>
          </p:cNvPr>
          <p:cNvSpPr>
            <a:spLocks noGrp="1"/>
          </p:cNvSpPr>
          <p:nvPr>
            <p:ph idx="1"/>
          </p:nvPr>
        </p:nvSpPr>
        <p:spPr/>
        <p:txBody>
          <a:bodyPr>
            <a:normAutofit fontScale="92500" lnSpcReduction="20000"/>
          </a:bodyPr>
          <a:lstStyle/>
          <a:p>
            <a:r>
              <a:rPr lang="ru-RU" dirty="0"/>
              <a:t>Традиционална медицина има дугу историју</a:t>
            </a:r>
          </a:p>
          <a:p>
            <a:r>
              <a:rPr lang="ru-RU" dirty="0"/>
              <a:t>Она је збир вишевековних знања, вештина и на пракси заснованих теорија, веровања и искустава, пореклом из различитих култура, без обзира да ли се њихови принципи који се користи у одржавању здравља, превенцији, дијагностици, побољшању или лечење физичких и менталних болести могу објаснити или не. </a:t>
            </a:r>
          </a:p>
          <a:p>
            <a:r>
              <a:rPr lang="ru-RU" dirty="0"/>
              <a:t>Традиционална медицина заснована је на целовитим системима теорије и праксе који су развијани независно или паралелно са званичном медицином.</a:t>
            </a:r>
          </a:p>
          <a:p>
            <a:r>
              <a:rPr lang="ru-RU" dirty="0"/>
              <a:t>Многи од ових система коришћени су у појединим земљама широм света знатно пре настанка званичне медицинске праксе</a:t>
            </a:r>
            <a:endParaRPr lang="en-US" dirty="0"/>
          </a:p>
        </p:txBody>
      </p:sp>
    </p:spTree>
    <p:extLst>
      <p:ext uri="{BB962C8B-B14F-4D97-AF65-F5344CB8AC3E}">
        <p14:creationId xmlns:p14="http://schemas.microsoft.com/office/powerpoint/2010/main" xmlns="" val="9322688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EC329FD-C28F-4413-85D8-C4DA1AD6F16D}"/>
              </a:ext>
            </a:extLst>
          </p:cNvPr>
          <p:cNvSpPr>
            <a:spLocks noGrp="1"/>
          </p:cNvSpPr>
          <p:nvPr>
            <p:ph type="title"/>
          </p:nvPr>
        </p:nvSpPr>
        <p:spPr/>
        <p:txBody>
          <a:bodyPr>
            <a:noAutofit/>
          </a:bodyPr>
          <a:lstStyle/>
          <a:p>
            <a:r>
              <a:rPr lang="ru-RU" sz="2800" dirty="0"/>
              <a:t>Прве зачетке традиционалне медицине налазимо у магијској медицини врачева и шамана, која се и данас задржала у неким афричким земљама.</a:t>
            </a:r>
            <a:endParaRPr lang="en-US" sz="2800" dirty="0"/>
          </a:p>
        </p:txBody>
      </p:sp>
      <p:pic>
        <p:nvPicPr>
          <p:cNvPr id="5" name="Content Placeholder 4">
            <a:extLst>
              <a:ext uri="{FF2B5EF4-FFF2-40B4-BE49-F238E27FC236}">
                <a16:creationId xmlns:a16="http://schemas.microsoft.com/office/drawing/2014/main" xmlns="" id="{77C0B7F2-D6DA-4422-84EE-67A491D40839}"/>
              </a:ext>
            </a:extLst>
          </p:cNvPr>
          <p:cNvPicPr>
            <a:picLocks noGrp="1" noChangeAspect="1"/>
          </p:cNvPicPr>
          <p:nvPr>
            <p:ph idx="1"/>
          </p:nvPr>
        </p:nvPicPr>
        <p:blipFill>
          <a:blip r:embed="rId2">
            <a:extLst>
              <a:ext uri="{28A0092B-C50C-407E-A947-70E740481C1C}">
                <a14:useLocalDpi xmlns:a14="http://schemas.microsoft.com/office/drawing/2010/main" xmlns="" val="0"/>
              </a:ext>
            </a:extLst>
          </a:blip>
          <a:stretch>
            <a:fillRect/>
          </a:stretch>
        </p:blipFill>
        <p:spPr>
          <a:xfrm>
            <a:off x="4200071" y="2557463"/>
            <a:ext cx="3791857" cy="3317875"/>
          </a:xfrm>
        </p:spPr>
      </p:pic>
    </p:spTree>
    <p:extLst>
      <p:ext uri="{BB962C8B-B14F-4D97-AF65-F5344CB8AC3E}">
        <p14:creationId xmlns:p14="http://schemas.microsoft.com/office/powerpoint/2010/main" xmlns="" val="219045226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1B643852-15D8-4046-BAD5-1AE2D1E7370D}"/>
              </a:ext>
            </a:extLst>
          </p:cNvPr>
          <p:cNvSpPr>
            <a:spLocks noGrp="1"/>
          </p:cNvSpPr>
          <p:nvPr>
            <p:ph idx="1"/>
          </p:nvPr>
        </p:nvSpPr>
        <p:spPr>
          <a:xfrm>
            <a:off x="1295402" y="1058332"/>
            <a:ext cx="9601196" cy="4741335"/>
          </a:xfrm>
        </p:spPr>
        <p:txBody>
          <a:bodyPr>
            <a:normAutofit fontScale="92500"/>
          </a:bodyPr>
          <a:lstStyle/>
          <a:p>
            <a:r>
              <a:rPr lang="ru-RU" dirty="0"/>
              <a:t>Холизам је кључни елемент свих система традиционалне медицине, зато што се теорија и концепати превенције, дијагностике, побољшање и лечење болести у традиционалној медицини кроз историју ослањао на холистичком приступу оболелој особи и поремећају, третирајући га методама физичке, емоционалне, менталне, духовне заштите и заштитом животне средине или свим методама истовремено.</a:t>
            </a:r>
          </a:p>
          <a:p>
            <a:r>
              <a:rPr lang="ru-RU" dirty="0"/>
              <a:t>Холизам је универзално схватање да организам у физиолошком, психолошком и социјалном смислу може да функционише само као целина. </a:t>
            </a:r>
          </a:p>
          <a:p>
            <a:r>
              <a:rPr lang="ru-RU" dirty="0"/>
              <a:t>Појединац се види као више од просте суме сопствених делова, а проблеми се посматрају у ширем контексту. </a:t>
            </a:r>
          </a:p>
          <a:p>
            <a:r>
              <a:rPr lang="ru-RU" dirty="0"/>
              <a:t>Прихватање ове оријентације подразумева приступ који интегрише социјалне, културне, психолошке и физичке утицаје на појединца или проблем. </a:t>
            </a:r>
          </a:p>
          <a:p>
            <a:endParaRPr lang="en-US" dirty="0"/>
          </a:p>
        </p:txBody>
      </p:sp>
    </p:spTree>
    <p:extLst>
      <p:ext uri="{BB962C8B-B14F-4D97-AF65-F5344CB8AC3E}">
        <p14:creationId xmlns:p14="http://schemas.microsoft.com/office/powerpoint/2010/main" xmlns="" val="351458138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2E56B24F-1621-4B23-8BF2-493B4F3457ED}"/>
              </a:ext>
            </a:extLst>
          </p:cNvPr>
          <p:cNvSpPr>
            <a:spLocks noGrp="1"/>
          </p:cNvSpPr>
          <p:nvPr>
            <p:ph idx="1"/>
          </p:nvPr>
        </p:nvSpPr>
        <p:spPr/>
        <p:txBody>
          <a:bodyPr/>
          <a:lstStyle/>
          <a:p>
            <a:r>
              <a:rPr lang="ru-RU" dirty="0"/>
              <a:t>У циљу постизања резултата, већина система традиционалне медицине користи биљне лекове или поступке засноване на традиционалној терапији, заједно са одређеним правилима понашања и промоцијом здраве исхране и здравих навика. </a:t>
            </a:r>
            <a:endParaRPr lang="en-US" dirty="0"/>
          </a:p>
        </p:txBody>
      </p:sp>
    </p:spTree>
    <p:extLst>
      <p:ext uri="{BB962C8B-B14F-4D97-AF65-F5344CB8AC3E}">
        <p14:creationId xmlns:p14="http://schemas.microsoft.com/office/powerpoint/2010/main" xmlns="" val="163592661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CCC4B551-1D8F-465C-9A54-F23934CC9D73}"/>
              </a:ext>
            </a:extLst>
          </p:cNvPr>
          <p:cNvSpPr>
            <a:spLocks noGrp="1"/>
          </p:cNvSpPr>
          <p:nvPr>
            <p:ph idx="1"/>
          </p:nvPr>
        </p:nvSpPr>
        <p:spPr>
          <a:xfrm>
            <a:off x="1295401" y="2675466"/>
            <a:ext cx="9601196" cy="3200401"/>
          </a:xfrm>
        </p:spPr>
        <p:txBody>
          <a:bodyPr>
            <a:normAutofit/>
          </a:bodyPr>
          <a:lstStyle/>
          <a:p>
            <a:r>
              <a:rPr lang="ru-RU" dirty="0"/>
              <a:t>Званична медицинска наука због одуства провере истинитости навода, одбацује већину поступака традиционалне (алтернативне и комплементарне) медицине и проглашава их за парамедицинске. </a:t>
            </a:r>
          </a:p>
        </p:txBody>
      </p:sp>
    </p:spTree>
    <p:extLst>
      <p:ext uri="{BB962C8B-B14F-4D97-AF65-F5344CB8AC3E}">
        <p14:creationId xmlns:p14="http://schemas.microsoft.com/office/powerpoint/2010/main" xmlns="" val="145528101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6FD9427-DB60-45F7-8BBA-2313B42C366B}"/>
              </a:ext>
            </a:extLst>
          </p:cNvPr>
          <p:cNvSpPr>
            <a:spLocks noGrp="1"/>
          </p:cNvSpPr>
          <p:nvPr>
            <p:ph type="title"/>
          </p:nvPr>
        </p:nvSpPr>
        <p:spPr/>
        <p:txBody>
          <a:bodyPr>
            <a:normAutofit fontScale="90000"/>
          </a:bodyPr>
          <a:lstStyle/>
          <a:p>
            <a:r>
              <a:rPr lang="sr-Cyrl-RS" dirty="0"/>
              <a:t>Миленијумска транзиција традиционалне медицине</a:t>
            </a:r>
            <a:endParaRPr lang="en-US" dirty="0"/>
          </a:p>
        </p:txBody>
      </p:sp>
      <p:sp>
        <p:nvSpPr>
          <p:cNvPr id="3" name="Content Placeholder 2">
            <a:extLst>
              <a:ext uri="{FF2B5EF4-FFF2-40B4-BE49-F238E27FC236}">
                <a16:creationId xmlns:a16="http://schemas.microsoft.com/office/drawing/2014/main" xmlns="" id="{D8104146-22A9-4DC3-AF1D-55639C9F691B}"/>
              </a:ext>
            </a:extLst>
          </p:cNvPr>
          <p:cNvSpPr>
            <a:spLocks noGrp="1"/>
          </p:cNvSpPr>
          <p:nvPr>
            <p:ph idx="1"/>
          </p:nvPr>
        </p:nvSpPr>
        <p:spPr>
          <a:xfrm>
            <a:off x="1295402" y="2556931"/>
            <a:ext cx="9601196" cy="3598335"/>
          </a:xfrm>
        </p:spPr>
        <p:txBody>
          <a:bodyPr>
            <a:normAutofit fontScale="70000" lnSpcReduction="20000"/>
          </a:bodyPr>
          <a:lstStyle/>
          <a:p>
            <a:r>
              <a:rPr lang="ru-RU" dirty="0"/>
              <a:t>Током миленијумске транзиције, без обзира на званични став медицине, у последњој трећини 20. века традиционалне (алтернативне, комплементарне) медицине у развијеним земљама света постаје израз цивилизацијског мегатренда у оквиру кога се одвија транзиција Модерне у Постмодерну. </a:t>
            </a:r>
          </a:p>
          <a:p>
            <a:r>
              <a:rPr lang="ru-RU" dirty="0"/>
              <a:t>Томе свакако погодује и чињеница да већина људи још не мисли научно, филозофски или уметнички и своје судове доноси на основу површног свакодневног искуства, не обазирући се нанаучне појмове и моралне принципе. </a:t>
            </a:r>
          </a:p>
          <a:p>
            <a:r>
              <a:rPr lang="ru-RU" dirty="0"/>
              <a:t>У таквим условима, у наведеном периоду алтернативна медицина је све више попримила квалитете посебног ентитета, са сопственим институцијама, признатим од стране грађана, законодавне и изврне власти, здравства и јавности уопште што је снажно утицало на њену све већу трансформацију од маргиналне предузетничке активности у део корпоративне економије. </a:t>
            </a:r>
          </a:p>
          <a:p>
            <a:r>
              <a:rPr lang="ru-RU" dirty="0"/>
              <a:t>Лечење биљем је постало најпопуларнији облик традиционалне медицине и веома уносан посао на међународном тржишту у 21. веку. </a:t>
            </a:r>
          </a:p>
        </p:txBody>
      </p:sp>
    </p:spTree>
    <p:extLst>
      <p:ext uri="{BB962C8B-B14F-4D97-AF65-F5344CB8AC3E}">
        <p14:creationId xmlns:p14="http://schemas.microsoft.com/office/powerpoint/2010/main" xmlns="" val="337522904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33CFCDFA-F909-484A-A924-EE4EC96D121B}"/>
              </a:ext>
            </a:extLst>
          </p:cNvPr>
          <p:cNvSpPr>
            <a:spLocks noGrp="1"/>
          </p:cNvSpPr>
          <p:nvPr>
            <p:ph idx="1"/>
          </p:nvPr>
        </p:nvSpPr>
        <p:spPr>
          <a:xfrm>
            <a:off x="1295402" y="1007533"/>
            <a:ext cx="9601196" cy="4436535"/>
          </a:xfrm>
        </p:spPr>
        <p:txBody>
          <a:bodyPr>
            <a:normAutofit fontScale="85000" lnSpcReduction="20000"/>
          </a:bodyPr>
          <a:lstStyle/>
          <a:p>
            <a:r>
              <a:rPr lang="ru-RU" dirty="0"/>
              <a:t>Током 20. века називи за незваничну медицину мењали су се; од надрилекарства (почетком века под надрилекарством су се углавном подразумевале праксе народне медицине) преко алтернативне медицине седамдесетих година до комплементарне медицине деведесетих, што на неки начин сведочи о процесу све већег јавног прихватања и признавања незваничне медицине у овом веку. </a:t>
            </a:r>
          </a:p>
          <a:p>
            <a:r>
              <a:rPr lang="ru-RU" dirty="0"/>
              <a:t>То заправо указује да је прихваћен одређен степен мајоризације, односно могућност да се одређени комплементарни системи и пракса користе као допуна терапијских процедеура званичне медицине.</a:t>
            </a:r>
          </a:p>
          <a:p>
            <a:r>
              <a:rPr lang="ru-RU" dirty="0"/>
              <a:t>Маја месеца 1997. Европски парламент усвојио је Резолуцију о неслужбеној медицини, којом је препоручио укључивање основа незваничне медицине у службену едукацију лекара и подржао даља истраживања у том правцу. </a:t>
            </a:r>
          </a:p>
          <a:p>
            <a:r>
              <a:rPr lang="ru-RU" dirty="0"/>
              <a:t>Овакав став Европског парламент, али и многе друге законодавне институције широм света помогли су даљем утемељивању и ширењу традиционалне медицине доприносећи њеном институционалном развоју, тј увођењу институција традиционалне медицине које су парлелне са институцијама званичне медицине. </a:t>
            </a:r>
            <a:endParaRPr lang="en-US" dirty="0"/>
          </a:p>
        </p:txBody>
      </p:sp>
    </p:spTree>
    <p:extLst>
      <p:ext uri="{BB962C8B-B14F-4D97-AF65-F5344CB8AC3E}">
        <p14:creationId xmlns:p14="http://schemas.microsoft.com/office/powerpoint/2010/main" xmlns="" val="8079475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5D22AB2-5238-42A0-93A3-4E023C98AE7F}"/>
              </a:ext>
            </a:extLst>
          </p:cNvPr>
          <p:cNvSpPr>
            <a:spLocks noGrp="1"/>
          </p:cNvSpPr>
          <p:nvPr>
            <p:ph type="title"/>
          </p:nvPr>
        </p:nvSpPr>
        <p:spPr/>
        <p:txBody>
          <a:bodyPr/>
          <a:lstStyle/>
          <a:p>
            <a:r>
              <a:rPr lang="sr-Cyrl-RS" dirty="0"/>
              <a:t>Традиционална медицина </a:t>
            </a:r>
            <a:endParaRPr lang="en-US" dirty="0"/>
          </a:p>
        </p:txBody>
      </p:sp>
      <p:sp>
        <p:nvSpPr>
          <p:cNvPr id="3" name="Content Placeholder 2">
            <a:extLst>
              <a:ext uri="{FF2B5EF4-FFF2-40B4-BE49-F238E27FC236}">
                <a16:creationId xmlns:a16="http://schemas.microsoft.com/office/drawing/2014/main" xmlns="" id="{29AAEEEF-D2AB-4924-A367-15F6A1EE966F}"/>
              </a:ext>
            </a:extLst>
          </p:cNvPr>
          <p:cNvSpPr>
            <a:spLocks noGrp="1"/>
          </p:cNvSpPr>
          <p:nvPr>
            <p:ph idx="1"/>
          </p:nvPr>
        </p:nvSpPr>
        <p:spPr/>
        <p:txBody>
          <a:bodyPr/>
          <a:lstStyle/>
          <a:p>
            <a:r>
              <a:rPr lang="ru-RU" b="1" dirty="0"/>
              <a:t>Традиционална медицина</a:t>
            </a:r>
            <a:r>
              <a:rPr lang="ru-RU" dirty="0"/>
              <a:t> </a:t>
            </a:r>
            <a:r>
              <a:rPr lang="ru-RU" i="1" dirty="0"/>
              <a:t>- здравствена пракса, приступ, знања и веровања која се односе на препарате биљног, минералног или животињског порекла, духовну терапију, као и мануалне технике и вежбе које се примењују појединачно или у комбинацији у сврху лечења, дијагностиковања и спречавања болести, односно ради очувања добробити.</a:t>
            </a:r>
            <a:r>
              <a:rPr lang="ru-RU" dirty="0"/>
              <a:t> </a:t>
            </a:r>
          </a:p>
          <a:p>
            <a:r>
              <a:rPr lang="ru-RU" dirty="0"/>
              <a:t>Овај термин и његову дефиницију у званичну употребу је увела </a:t>
            </a:r>
            <a:r>
              <a:rPr lang="sr-Cyrl-RS" u="sng" dirty="0">
                <a:solidFill>
                  <a:schemeClr val="tx1"/>
                </a:solidFill>
              </a:rPr>
              <a:t>Светска здравствена организација</a:t>
            </a:r>
            <a:r>
              <a:rPr lang="ru-RU" dirty="0"/>
              <a:t>(СЗО)</a:t>
            </a:r>
            <a:r>
              <a:rPr lang="en-US" dirty="0"/>
              <a:t>.</a:t>
            </a:r>
          </a:p>
        </p:txBody>
      </p:sp>
    </p:spTree>
    <p:extLst>
      <p:ext uri="{BB962C8B-B14F-4D97-AF65-F5344CB8AC3E}">
        <p14:creationId xmlns:p14="http://schemas.microsoft.com/office/powerpoint/2010/main" xmlns="" val="314384515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6B2213E9-1BE0-486B-9E39-00839F7048BA}"/>
              </a:ext>
            </a:extLst>
          </p:cNvPr>
          <p:cNvSpPr>
            <a:spLocks noGrp="1"/>
          </p:cNvSpPr>
          <p:nvPr>
            <p:ph idx="1"/>
          </p:nvPr>
        </p:nvSpPr>
        <p:spPr>
          <a:xfrm>
            <a:off x="1447800" y="592668"/>
            <a:ext cx="9601196" cy="4682068"/>
          </a:xfrm>
        </p:spPr>
        <p:txBody>
          <a:bodyPr>
            <a:normAutofit fontScale="92500" lnSpcReduction="10000"/>
          </a:bodyPr>
          <a:lstStyle/>
          <a:p>
            <a:r>
              <a:rPr lang="ru-RU" dirty="0"/>
              <a:t>Развој традиционалне медицине пратило је и покретање бројних међународних научних часописа посвећених традиционалној медицини, оснивање националних центара за традиционалну медицину попут «Фондације за интегралну медицину» у Великој Британији и «Националног центра за алтернативну Медицину» у САД, Немачкој, оснивање све већег броја веб-сајтова посвећених традиционалној медицини. </a:t>
            </a:r>
          </a:p>
          <a:p>
            <a:r>
              <a:rPr lang="ru-RU" dirty="0"/>
              <a:t>Проблеметичност појединих ставова о оба облика медицине (традиционалне и савремене) је подједнако присутна, па је и код научних истраживања и приликом разумевања и примене научних медицинских сазнања могуће злоупотреба и извртање стварности, што веома вешто у својим ставовима користе присталице традиционалне медицине. </a:t>
            </a:r>
          </a:p>
          <a:p>
            <a:r>
              <a:rPr lang="ru-RU" dirty="0"/>
              <a:t>Ипак, несмемо одустати од научних доказа и у једној и у другој медицинској области, јер нема другог пута долажења до истине.</a:t>
            </a:r>
            <a:endParaRPr lang="en-US" dirty="0"/>
          </a:p>
        </p:txBody>
      </p:sp>
    </p:spTree>
    <p:extLst>
      <p:ext uri="{BB962C8B-B14F-4D97-AF65-F5344CB8AC3E}">
        <p14:creationId xmlns:p14="http://schemas.microsoft.com/office/powerpoint/2010/main" xmlns="" val="68444819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A2FC997-931E-4757-BD49-F7668E5AA8CF}"/>
              </a:ext>
            </a:extLst>
          </p:cNvPr>
          <p:cNvSpPr>
            <a:spLocks noGrp="1"/>
          </p:cNvSpPr>
          <p:nvPr>
            <p:ph type="title"/>
          </p:nvPr>
        </p:nvSpPr>
        <p:spPr/>
        <p:txBody>
          <a:bodyPr>
            <a:normAutofit fontScale="90000"/>
          </a:bodyPr>
          <a:lstStyle/>
          <a:p>
            <a:r>
              <a:rPr lang="ru-RU" dirty="0"/>
              <a:t>Традиционална медицина у 21. веку</a:t>
            </a:r>
            <a:br>
              <a:rPr lang="ru-RU" dirty="0"/>
            </a:br>
            <a:endParaRPr lang="en-US" dirty="0"/>
          </a:p>
        </p:txBody>
      </p:sp>
      <p:sp>
        <p:nvSpPr>
          <p:cNvPr id="3" name="Content Placeholder 2">
            <a:extLst>
              <a:ext uri="{FF2B5EF4-FFF2-40B4-BE49-F238E27FC236}">
                <a16:creationId xmlns:a16="http://schemas.microsoft.com/office/drawing/2014/main" xmlns="" id="{BC6500E0-B5DF-4DBA-8099-B0A56A5F2ACB}"/>
              </a:ext>
            </a:extLst>
          </p:cNvPr>
          <p:cNvSpPr>
            <a:spLocks noGrp="1"/>
          </p:cNvSpPr>
          <p:nvPr>
            <p:ph idx="1"/>
          </p:nvPr>
        </p:nvSpPr>
        <p:spPr>
          <a:xfrm>
            <a:off x="1320804" y="2285999"/>
            <a:ext cx="9601196" cy="3318936"/>
          </a:xfrm>
        </p:spPr>
        <p:txBody>
          <a:bodyPr>
            <a:normAutofit fontScale="85000" lnSpcReduction="20000"/>
          </a:bodyPr>
          <a:lstStyle/>
          <a:p>
            <a:endParaRPr lang="ru-RU" dirty="0"/>
          </a:p>
          <a:p>
            <a:r>
              <a:rPr lang="ru-RU" dirty="0"/>
              <a:t>У 21. веку настављен је „драматични талас“ популарности различитих дисциплина традиционалне медицине у неким азијским и афричким земљама, у последњих тридесет година. </a:t>
            </a:r>
          </a:p>
          <a:p>
            <a:r>
              <a:rPr lang="ru-RU" dirty="0"/>
              <a:t>75% становништва у Малију и 70% у Мјанмару зависи од традиционалне медицине и њених практичара у примарној здравственој заштити.</a:t>
            </a:r>
          </a:p>
          <a:p>
            <a:r>
              <a:rPr lang="ru-RU" dirty="0"/>
              <a:t>Такође значајно је повећано интересовање за традиционалну медицину и у многим развијеним земљама. </a:t>
            </a:r>
          </a:p>
          <a:p>
            <a:r>
              <a:rPr lang="ru-RU" dirty="0"/>
              <a:t>70% становништва у Канади, 80% Немачкој, 27% у Ирској користи неки од облик алтернативне или комплементарне медицине</a:t>
            </a:r>
          </a:p>
        </p:txBody>
      </p:sp>
    </p:spTree>
    <p:extLst>
      <p:ext uri="{BB962C8B-B14F-4D97-AF65-F5344CB8AC3E}">
        <p14:creationId xmlns:p14="http://schemas.microsoft.com/office/powerpoint/2010/main" xmlns="" val="39477557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ru-RU" dirty="0"/>
              <a:t>Традиционална медицина у 21. веку</a:t>
            </a:r>
            <a:br>
              <a:rPr lang="ru-RU" dirty="0"/>
            </a:br>
            <a:endParaRPr lang="en-US" dirty="0"/>
          </a:p>
        </p:txBody>
      </p:sp>
      <p:sp>
        <p:nvSpPr>
          <p:cNvPr id="3" name="Content Placeholder 2"/>
          <p:cNvSpPr>
            <a:spLocks noGrp="1"/>
          </p:cNvSpPr>
          <p:nvPr>
            <p:ph idx="1"/>
          </p:nvPr>
        </p:nvSpPr>
        <p:spPr/>
        <p:txBody>
          <a:bodyPr>
            <a:normAutofit lnSpcReduction="10000"/>
          </a:bodyPr>
          <a:lstStyle/>
          <a:p>
            <a:r>
              <a:rPr lang="ru-RU" dirty="0"/>
              <a:t>Годишњи приход традиционалне медицине у западној Европи достигао је 5 милијарди долара годишње. </a:t>
            </a:r>
          </a:p>
          <a:p>
            <a:r>
              <a:rPr lang="ru-RU" dirty="0"/>
              <a:t>У Кини приходи од продаје производа траиционалне медицине износе и до 14 милијарди долара годишње. </a:t>
            </a:r>
          </a:p>
          <a:p>
            <a:r>
              <a:rPr lang="ru-RU" dirty="0"/>
              <a:t>Приход од биљних лекова у Бразилу био је 160 милиона долара годишње. </a:t>
            </a:r>
          </a:p>
          <a:p>
            <a:r>
              <a:rPr lang="ru-RU" dirty="0"/>
              <a:t>У Америци се годишње троши и до 34 милијарди долара на алтернативну терапију</a:t>
            </a:r>
          </a:p>
          <a:p>
            <a:endParaRPr lang="en-US" dirty="0"/>
          </a:p>
        </p:txBody>
      </p:sp>
    </p:spTree>
    <p:extLst>
      <p:ext uri="{BB962C8B-B14F-4D97-AF65-F5344CB8AC3E}">
        <p14:creationId xmlns:p14="http://schemas.microsoft.com/office/powerpoint/2010/main" xmlns="" val="51334566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CDB0BA08-2463-44D1-AF75-B6E2E6FCBF7A}"/>
              </a:ext>
            </a:extLst>
          </p:cNvPr>
          <p:cNvSpPr>
            <a:spLocks noGrp="1"/>
          </p:cNvSpPr>
          <p:nvPr>
            <p:ph idx="1"/>
          </p:nvPr>
        </p:nvSpPr>
        <p:spPr/>
        <p:txBody>
          <a:bodyPr>
            <a:normAutofit/>
          </a:bodyPr>
          <a:lstStyle/>
          <a:p>
            <a:r>
              <a:rPr lang="ru-RU" dirty="0"/>
              <a:t>Светска економска криза с краја прве деценије 21. века и безброј нерешених проблема у здравственој заштити становништва многих земаља света (укључујући и развијене земље попут САД) приморао је кориснике здравствених услуга да због несташице новца или због његовог преусмеравање на друге животне потребе све више користе „приступачније“, традиционалне (алтернативне и комплементарне) облике здравствене заштите.</a:t>
            </a:r>
          </a:p>
        </p:txBody>
      </p:sp>
    </p:spTree>
    <p:extLst>
      <p:ext uri="{BB962C8B-B14F-4D97-AF65-F5344CB8AC3E}">
        <p14:creationId xmlns:p14="http://schemas.microsoft.com/office/powerpoint/2010/main" xmlns="" val="8116135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F1833191-1CA4-43AC-9C5E-6CB33CD02683}"/>
              </a:ext>
            </a:extLst>
          </p:cNvPr>
          <p:cNvSpPr>
            <a:spLocks noGrp="1"/>
          </p:cNvSpPr>
          <p:nvPr>
            <p:ph idx="1"/>
          </p:nvPr>
        </p:nvSpPr>
        <p:spPr/>
        <p:txBody>
          <a:bodyPr>
            <a:normAutofit fontScale="92500" lnSpcReduction="10000"/>
          </a:bodyPr>
          <a:lstStyle/>
          <a:p>
            <a:r>
              <a:rPr lang="ru-RU" dirty="0"/>
              <a:t>Традиционалне (алтернативне и комплементарне) медицине данас постоји раме уз раме са модерном медицинском праксом, иако је често у супротности са њом. </a:t>
            </a:r>
          </a:p>
          <a:p>
            <a:r>
              <a:rPr lang="ru-RU" dirty="0"/>
              <a:t>То је првенствено због тога што њене методе веома често нису у складу са оним што је савремена наука зна о узроцима настанка болести, болестима и шта се сматра најефикаснијим медицинским обликом лечења. </a:t>
            </a:r>
          </a:p>
          <a:p>
            <a:r>
              <a:rPr lang="ru-RU" dirty="0"/>
              <a:t>У традиционалној медицини нагласак се даје равнотежи и „хармонији“ у телу, а биљни препарати, молитва, магија, дијета, вежбање, и правилан друштвени односи су одржива средства у настојању да се сачува здравље</a:t>
            </a:r>
            <a:endParaRPr lang="en-US" dirty="0"/>
          </a:p>
        </p:txBody>
      </p:sp>
    </p:spTree>
    <p:extLst>
      <p:ext uri="{BB962C8B-B14F-4D97-AF65-F5344CB8AC3E}">
        <p14:creationId xmlns:p14="http://schemas.microsoft.com/office/powerpoint/2010/main" xmlns="" val="27338189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677C4F1-3EAD-4934-8382-0ACE9F6FF761}"/>
              </a:ext>
            </a:extLst>
          </p:cNvPr>
          <p:cNvSpPr>
            <a:spLocks noGrp="1"/>
          </p:cNvSpPr>
          <p:nvPr>
            <p:ph type="title"/>
          </p:nvPr>
        </p:nvSpPr>
        <p:spPr/>
        <p:txBody>
          <a:bodyPr>
            <a:normAutofit fontScale="90000"/>
          </a:bodyPr>
          <a:lstStyle/>
          <a:p>
            <a:r>
              <a:rPr lang="sr-Cyrl-RS" dirty="0"/>
              <a:t>Стандардизација система традиционалне медицине</a:t>
            </a:r>
            <a:br>
              <a:rPr lang="sr-Cyrl-RS" dirty="0"/>
            </a:br>
            <a:endParaRPr lang="en-US" dirty="0"/>
          </a:p>
        </p:txBody>
      </p:sp>
      <p:sp>
        <p:nvSpPr>
          <p:cNvPr id="3" name="Content Placeholder 2">
            <a:extLst>
              <a:ext uri="{FF2B5EF4-FFF2-40B4-BE49-F238E27FC236}">
                <a16:creationId xmlns:a16="http://schemas.microsoft.com/office/drawing/2014/main" xmlns="" id="{276CECC1-C7FE-4346-B940-A3D3EB3B7917}"/>
              </a:ext>
            </a:extLst>
          </p:cNvPr>
          <p:cNvSpPr>
            <a:spLocks noGrp="1"/>
          </p:cNvSpPr>
          <p:nvPr>
            <p:ph idx="1"/>
          </p:nvPr>
        </p:nvSpPr>
        <p:spPr/>
        <p:txBody>
          <a:bodyPr>
            <a:normAutofit fontScale="77500" lnSpcReduction="20000"/>
          </a:bodyPr>
          <a:lstStyle/>
          <a:p>
            <a:r>
              <a:rPr lang="ru-RU" dirty="0"/>
              <a:t>Алтернативна медицине (што укључује и традиционалну) не заснива се на објективној истини.</a:t>
            </a:r>
          </a:p>
          <a:p>
            <a:r>
              <a:rPr lang="ru-RU" dirty="0"/>
              <a:t>Различите методе и технике традиционалне медицине развијане су у различитим културама, различитим раздобљима људске цивилизације у различитим регионима, без паралелног развоја општеприхваћених међународних стандарда и одговарајућих метода за оцену резултата традиционалне медицине. </a:t>
            </a:r>
          </a:p>
          <a:p>
            <a:r>
              <a:rPr lang="ru-RU" dirty="0"/>
              <a:t>Зато су се широм света јављали захтеви да СЗО обезбеди нормативе за рад традиционалне медицини и утврди процедуре, којима ће се спровести истраживања и евалуација појединих метода и области традиционалне медицине. </a:t>
            </a:r>
          </a:p>
          <a:p>
            <a:r>
              <a:rPr lang="ru-RU" dirty="0"/>
              <a:t>Владе многих земаља и истраживачи, такође су све више захтевали од СЗО да обезбеди и стандарде, техничке смернице и редовно објављује информације по тим питањима.</a:t>
            </a:r>
            <a:endParaRPr lang="en-US" dirty="0"/>
          </a:p>
        </p:txBody>
      </p:sp>
    </p:spTree>
    <p:extLst>
      <p:ext uri="{BB962C8B-B14F-4D97-AF65-F5344CB8AC3E}">
        <p14:creationId xmlns:p14="http://schemas.microsoft.com/office/powerpoint/2010/main" xmlns="" val="159728707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91B9E705-1625-4F55-8AB0-369C51A15167}"/>
              </a:ext>
            </a:extLst>
          </p:cNvPr>
          <p:cNvSpPr>
            <a:spLocks noGrp="1"/>
          </p:cNvSpPr>
          <p:nvPr>
            <p:ph idx="1"/>
          </p:nvPr>
        </p:nvSpPr>
        <p:spPr/>
        <p:txBody>
          <a:bodyPr/>
          <a:lstStyle/>
          <a:p>
            <a:r>
              <a:rPr lang="ru-RU" dirty="0"/>
              <a:t>Током 1991, СЗО је студиозније почела да развија и објављује низ техничких смерница као што су; „Смернице за процену биљних лекова“, „Смернице за истраживање и процену безбедности и ефикасности биљних лекова“ , „Смернице за клиничка истраживања акупунктуре“ итд. </a:t>
            </a:r>
          </a:p>
          <a:p>
            <a:r>
              <a:rPr lang="ru-RU" dirty="0"/>
              <a:t>Међутим, ове смернице и даље нису биле довољне да покрију све области и многе изазове и проблеме у истраживању и евалуацији традиционалне медицине.</a:t>
            </a:r>
            <a:endParaRPr lang="en-US" dirty="0"/>
          </a:p>
        </p:txBody>
      </p:sp>
    </p:spTree>
    <p:extLst>
      <p:ext uri="{BB962C8B-B14F-4D97-AF65-F5344CB8AC3E}">
        <p14:creationId xmlns:p14="http://schemas.microsoft.com/office/powerpoint/2010/main" xmlns="" val="106076384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5B9B7EB3-CAEF-46F4-8CF6-9E0A2AB259C6}"/>
              </a:ext>
            </a:extLst>
          </p:cNvPr>
          <p:cNvSpPr>
            <a:spLocks noGrp="1"/>
          </p:cNvSpPr>
          <p:nvPr>
            <p:ph idx="1"/>
          </p:nvPr>
        </p:nvSpPr>
        <p:spPr>
          <a:xfrm>
            <a:off x="1295402" y="1312335"/>
            <a:ext cx="9601196" cy="4851401"/>
          </a:xfrm>
        </p:spPr>
        <p:txBody>
          <a:bodyPr>
            <a:normAutofit fontScale="92500"/>
          </a:bodyPr>
          <a:lstStyle/>
          <a:p>
            <a:r>
              <a:rPr lang="sr-Cyrl-RS" dirty="0"/>
              <a:t>СЗО је 1997. године уз подршку Националног центра за комплементарну и алтернативну медицину, Националног института за здравље, САД, развила нацрт »Општих смерница за методологију истраживања и вредновање традиционалне медицине СЗО« (енгл. </a:t>
            </a:r>
            <a:r>
              <a:rPr lang="en-US" dirty="0"/>
              <a:t>General Guidelines for Methodologies on Research and Evaluation of Traditional Medicine).</a:t>
            </a:r>
            <a:endParaRPr lang="sr-Cyrl-RS" dirty="0"/>
          </a:p>
          <a:p>
            <a:r>
              <a:rPr lang="sr-Cyrl-RS" dirty="0"/>
              <a:t>Од тада, нацрт је ревидиран четири пута, а смернице су финализиране на консултацијама чланица СЗО у априлу 2000, у Хонгконгу, Кина уз подршку Владе Хонгконга. </a:t>
            </a:r>
          </a:p>
          <a:p>
            <a:r>
              <a:rPr lang="sr-Cyrl-RS" dirty="0"/>
              <a:t>Опште смернице СЗО (енгл. </a:t>
            </a:r>
            <a:r>
              <a:rPr lang="en-US" dirty="0"/>
              <a:t>General Guidelines for Methodologies on Research and Evaluation of Traditional Medicine) </a:t>
            </a:r>
            <a:r>
              <a:rPr lang="sr-Cyrl-RS" dirty="0"/>
              <a:t>су примарно фокусиране на безбедност и ефикасност традиционалне медицине, са циљем да дају одговоре на неке изазове и питања која се тичу основних доказа о оправданости примене појединих метода традиционалне медицине. </a:t>
            </a:r>
          </a:p>
        </p:txBody>
      </p:sp>
    </p:spTree>
    <p:extLst>
      <p:ext uri="{BB962C8B-B14F-4D97-AF65-F5344CB8AC3E}">
        <p14:creationId xmlns:p14="http://schemas.microsoft.com/office/powerpoint/2010/main" xmlns="" val="312398145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417B4014-8C8E-4991-A8E2-359C763D5E08}"/>
              </a:ext>
            </a:extLst>
          </p:cNvPr>
          <p:cNvSpPr>
            <a:spLocks noGrp="1"/>
          </p:cNvSpPr>
          <p:nvPr>
            <p:ph idx="1"/>
          </p:nvPr>
        </p:nvSpPr>
        <p:spPr/>
        <p:txBody>
          <a:bodyPr/>
          <a:lstStyle/>
          <a:p>
            <a:r>
              <a:rPr lang="ru-RU" dirty="0"/>
              <a:t>Не може бити никакве сумње да ће »Опште смернице за методологију истраживања и вредновање традиционалне медицине СЗО« постићи свој циљ и намену и побољшати квалитет и веродостојност истраживања у традиционалној медицини у 21. веку. </a:t>
            </a:r>
          </a:p>
          <a:p>
            <a:r>
              <a:rPr lang="ru-RU" dirty="0"/>
              <a:t>Иако су смернице СЗО пажљиво развијене и модификоване, од стране разних стручњака и националних здравствених институција и законодавне власти широм света, још увек може бити и других питања, мишљења и ставова о појединим методама традиционалне медицине</a:t>
            </a:r>
            <a:endParaRPr lang="en-US" dirty="0"/>
          </a:p>
        </p:txBody>
      </p:sp>
    </p:spTree>
    <p:extLst>
      <p:ext uri="{BB962C8B-B14F-4D97-AF65-F5344CB8AC3E}">
        <p14:creationId xmlns:p14="http://schemas.microsoft.com/office/powerpoint/2010/main" xmlns="" val="31239091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7437C92-E15E-40C1-9151-4F8AF9F8323E}"/>
              </a:ext>
            </a:extLst>
          </p:cNvPr>
          <p:cNvSpPr>
            <a:spLocks noGrp="1"/>
          </p:cNvSpPr>
          <p:nvPr>
            <p:ph type="title"/>
          </p:nvPr>
        </p:nvSpPr>
        <p:spPr/>
        <p:txBody>
          <a:bodyPr>
            <a:normAutofit fontScale="90000"/>
          </a:bodyPr>
          <a:lstStyle/>
          <a:p>
            <a:r>
              <a:rPr lang="sr-Cyrl-RS" dirty="0"/>
              <a:t>Систематизација</a:t>
            </a:r>
            <a:br>
              <a:rPr lang="sr-Cyrl-RS" dirty="0"/>
            </a:br>
            <a:endParaRPr lang="en-US" dirty="0"/>
          </a:p>
        </p:txBody>
      </p:sp>
      <p:sp>
        <p:nvSpPr>
          <p:cNvPr id="3" name="Content Placeholder 2">
            <a:extLst>
              <a:ext uri="{FF2B5EF4-FFF2-40B4-BE49-F238E27FC236}">
                <a16:creationId xmlns:a16="http://schemas.microsoft.com/office/drawing/2014/main" xmlns="" id="{F06F68A4-3FA6-4EF9-9F92-D863337221E8}"/>
              </a:ext>
            </a:extLst>
          </p:cNvPr>
          <p:cNvSpPr>
            <a:spLocks noGrp="1"/>
          </p:cNvSpPr>
          <p:nvPr>
            <p:ph idx="1"/>
          </p:nvPr>
        </p:nvSpPr>
        <p:spPr>
          <a:xfrm>
            <a:off x="1422401" y="2362198"/>
            <a:ext cx="9601196" cy="3318936"/>
          </a:xfrm>
        </p:spPr>
        <p:txBody>
          <a:bodyPr>
            <a:normAutofit fontScale="85000" lnSpcReduction="20000"/>
          </a:bodyPr>
          <a:lstStyle/>
          <a:p>
            <a:endParaRPr lang="ru-RU" dirty="0"/>
          </a:p>
          <a:p>
            <a:r>
              <a:rPr lang="ru-RU" dirty="0"/>
              <a:t>У данашњој пракси постоји преко 40 хетерогених дисциплина у оквиру традиционалне медицине, које се на основу терапијског приступа класификују у пет основних категорија или домена:</a:t>
            </a:r>
          </a:p>
          <a:p>
            <a:r>
              <a:rPr lang="ru-RU" dirty="0"/>
              <a:t>    Алтеративна медицина,</a:t>
            </a:r>
          </a:p>
          <a:p>
            <a:r>
              <a:rPr lang="ru-RU" dirty="0"/>
              <a:t>    Медицина ума и тела,</a:t>
            </a:r>
          </a:p>
          <a:p>
            <a:r>
              <a:rPr lang="ru-RU" dirty="0"/>
              <a:t>    Биолошки заснована пракса,</a:t>
            </a:r>
          </a:p>
          <a:p>
            <a:r>
              <a:rPr lang="ru-RU" dirty="0"/>
              <a:t>    Технике засноване на манипулацији тела</a:t>
            </a:r>
          </a:p>
          <a:p>
            <a:r>
              <a:rPr lang="ru-RU" dirty="0"/>
              <a:t>    Биоенергетска пракса.</a:t>
            </a:r>
          </a:p>
        </p:txBody>
      </p:sp>
    </p:spTree>
    <p:extLst>
      <p:ext uri="{BB962C8B-B14F-4D97-AF65-F5344CB8AC3E}">
        <p14:creationId xmlns:p14="http://schemas.microsoft.com/office/powerpoint/2010/main" xmlns="" val="29360582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CA60755-99C7-475B-9300-50A4BD4E4C7B}"/>
              </a:ext>
            </a:extLst>
          </p:cNvPr>
          <p:cNvSpPr>
            <a:spLocks noGrp="1"/>
          </p:cNvSpPr>
          <p:nvPr>
            <p:ph type="title"/>
          </p:nvPr>
        </p:nvSpPr>
        <p:spPr/>
        <p:txBody>
          <a:bodyPr>
            <a:normAutofit fontScale="90000"/>
          </a:bodyPr>
          <a:lstStyle/>
          <a:p>
            <a:r>
              <a:rPr lang="ru-RU" dirty="0"/>
              <a:t>Комплементарна и алтернативна медицина</a:t>
            </a:r>
            <a:endParaRPr lang="en-US" dirty="0"/>
          </a:p>
        </p:txBody>
      </p:sp>
      <p:sp>
        <p:nvSpPr>
          <p:cNvPr id="3" name="Content Placeholder 2">
            <a:extLst>
              <a:ext uri="{FF2B5EF4-FFF2-40B4-BE49-F238E27FC236}">
                <a16:creationId xmlns:a16="http://schemas.microsoft.com/office/drawing/2014/main" xmlns="" id="{F456ECE0-729A-4D5A-BA3E-D8D3F74B9B32}"/>
              </a:ext>
            </a:extLst>
          </p:cNvPr>
          <p:cNvSpPr>
            <a:spLocks noGrp="1"/>
          </p:cNvSpPr>
          <p:nvPr>
            <p:ph idx="1"/>
          </p:nvPr>
        </p:nvSpPr>
        <p:spPr/>
        <p:txBody>
          <a:bodyPr/>
          <a:lstStyle/>
          <a:p>
            <a:r>
              <a:rPr lang="ru-RU" dirty="0"/>
              <a:t>У стручној јавности се најчешће користи акроним комплементарна и алтернативна медицина (КАМ) (енгл. </a:t>
            </a:r>
            <a:r>
              <a:rPr lang="ru-RU" i="1" dirty="0"/>
              <a:t>CAM -complementary and alternative medicine</a:t>
            </a:r>
            <a:r>
              <a:rPr lang="ru-RU" dirty="0"/>
              <a:t>) </a:t>
            </a:r>
          </a:p>
          <a:p>
            <a:r>
              <a:rPr lang="ru-RU" i="1" dirty="0"/>
              <a:t>КАМ се односе на велики број у пракси примењених облика здравствене заштите, који нису део сопствене традиције те земље и нису интегрисани у доминантни систем здравствене заштите</a:t>
            </a:r>
            <a:endParaRPr lang="en-US" dirty="0"/>
          </a:p>
        </p:txBody>
      </p:sp>
    </p:spTree>
    <p:extLst>
      <p:ext uri="{BB962C8B-B14F-4D97-AF65-F5344CB8AC3E}">
        <p14:creationId xmlns:p14="http://schemas.microsoft.com/office/powerpoint/2010/main" xmlns="" val="94486033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897A275-7FBD-4C5D-A27A-A70B5ED608E6}"/>
              </a:ext>
            </a:extLst>
          </p:cNvPr>
          <p:cNvSpPr>
            <a:spLocks noGrp="1"/>
          </p:cNvSpPr>
          <p:nvPr>
            <p:ph type="title"/>
          </p:nvPr>
        </p:nvSpPr>
        <p:spPr>
          <a:xfrm>
            <a:off x="1295402" y="982133"/>
            <a:ext cx="9601196" cy="1075268"/>
          </a:xfrm>
        </p:spPr>
        <p:txBody>
          <a:bodyPr>
            <a:normAutofit/>
          </a:bodyPr>
          <a:lstStyle/>
          <a:p>
            <a:r>
              <a:rPr lang="ru-RU" sz="2800" dirty="0"/>
              <a:t>Традиционална (комплементарна и алтернативна) медицина Министарства здравља Србије</a:t>
            </a:r>
            <a:endParaRPr lang="en-US" sz="2800" dirty="0"/>
          </a:p>
        </p:txBody>
      </p:sp>
      <p:sp>
        <p:nvSpPr>
          <p:cNvPr id="3" name="Content Placeholder 2">
            <a:extLst>
              <a:ext uri="{FF2B5EF4-FFF2-40B4-BE49-F238E27FC236}">
                <a16:creationId xmlns:a16="http://schemas.microsoft.com/office/drawing/2014/main" xmlns="" id="{1E18E6B4-336D-4440-8242-7FA40A20D083}"/>
              </a:ext>
            </a:extLst>
          </p:cNvPr>
          <p:cNvSpPr>
            <a:spLocks noGrp="1"/>
          </p:cNvSpPr>
          <p:nvPr>
            <p:ph idx="1"/>
          </p:nvPr>
        </p:nvSpPr>
        <p:spPr>
          <a:xfrm>
            <a:off x="1312337" y="2455332"/>
            <a:ext cx="9601196" cy="3318936"/>
          </a:xfrm>
        </p:spPr>
        <p:txBody>
          <a:bodyPr>
            <a:normAutofit fontScale="85000" lnSpcReduction="10000"/>
          </a:bodyPr>
          <a:lstStyle/>
          <a:p>
            <a:endParaRPr lang="ru-RU" dirty="0"/>
          </a:p>
          <a:p>
            <a:r>
              <a:rPr lang="ru-RU" dirty="0"/>
              <a:t>Посебна Радна група за традиционалну (комплементарну и алтернативну) медицину Министарства здравља Србије, која је дала предлог о коначној форми Правилника о ближим условима, начину и поступку обављања метода и поступака традиционалне медицине, стала је на становиште да све легализоване методе традиционалне медицине треба сврстати у две групе: терапијске методе и методе унапређења здравља.</a:t>
            </a:r>
          </a:p>
          <a:p>
            <a:r>
              <a:rPr lang="ru-RU" dirty="0"/>
              <a:t>Из разлога везаних за форумулације којима је дефинисана традиционална медицина у Закону о здравственој заштити на који се правилник ослања, међутим, термин методе унапређења здравља који у Закону није био наведен, замењен је термином методе рехабилитације. </a:t>
            </a:r>
            <a:endParaRPr lang="en-US" dirty="0"/>
          </a:p>
        </p:txBody>
      </p:sp>
    </p:spTree>
    <p:extLst>
      <p:ext uri="{BB962C8B-B14F-4D97-AF65-F5344CB8AC3E}">
        <p14:creationId xmlns:p14="http://schemas.microsoft.com/office/powerpoint/2010/main" xmlns="" val="148882377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xmlns="" id="{8934F905-4FEF-4491-94C3-3646CAF0439E}"/>
              </a:ext>
            </a:extLst>
          </p:cNvPr>
          <p:cNvGraphicFramePr>
            <a:graphicFrameLocks noGrp="1"/>
          </p:cNvGraphicFramePr>
          <p:nvPr>
            <p:ph idx="1"/>
            <p:extLst>
              <p:ext uri="{D42A27DB-BD31-4B8C-83A1-F6EECF244321}">
                <p14:modId xmlns:p14="http://schemas.microsoft.com/office/powerpoint/2010/main" xmlns="" val="1270436350"/>
              </p:ext>
            </p:extLst>
          </p:nvPr>
        </p:nvGraphicFramePr>
        <p:xfrm>
          <a:off x="1397000" y="3027680"/>
          <a:ext cx="9499600" cy="2926080"/>
        </p:xfrm>
        <a:graphic>
          <a:graphicData uri="http://schemas.openxmlformats.org/drawingml/2006/table">
            <a:tbl>
              <a:tblPr/>
              <a:tblGrid>
                <a:gridCol w="4699000">
                  <a:extLst>
                    <a:ext uri="{9D8B030D-6E8A-4147-A177-3AD203B41FA5}">
                      <a16:colId xmlns:a16="http://schemas.microsoft.com/office/drawing/2014/main" xmlns="" val="1873622207"/>
                    </a:ext>
                  </a:extLst>
                </a:gridCol>
                <a:gridCol w="4800600">
                  <a:extLst>
                    <a:ext uri="{9D8B030D-6E8A-4147-A177-3AD203B41FA5}">
                      <a16:colId xmlns:a16="http://schemas.microsoft.com/office/drawing/2014/main" xmlns="" val="500247349"/>
                    </a:ext>
                  </a:extLst>
                </a:gridCol>
              </a:tblGrid>
              <a:tr h="0">
                <a:tc>
                  <a:txBody>
                    <a:bodyPr/>
                    <a:lstStyle/>
                    <a:p>
                      <a:pPr algn="ctr"/>
                      <a:r>
                        <a:rPr lang="sr-Cyrl-RS" b="1" u="sng" dirty="0"/>
                        <a:t>Методе дијагностике и лечења</a:t>
                      </a:r>
                    </a:p>
                  </a:txBody>
                  <a:tcPr anchor="ctr">
                    <a:lnL>
                      <a:noFill/>
                    </a:lnL>
                    <a:lnR>
                      <a:noFill/>
                    </a:lnR>
                    <a:lnT>
                      <a:noFill/>
                    </a:lnT>
                    <a:lnB>
                      <a:noFill/>
                    </a:lnB>
                  </a:tcPr>
                </a:tc>
                <a:tc>
                  <a:txBody>
                    <a:bodyPr/>
                    <a:lstStyle/>
                    <a:p>
                      <a:pPr algn="ctr"/>
                      <a:r>
                        <a:rPr lang="ru-RU" b="1" u="sng" dirty="0"/>
                        <a:t>Методе рехабилитације </a:t>
                      </a:r>
                    </a:p>
                    <a:p>
                      <a:pPr algn="ctr"/>
                      <a:r>
                        <a:rPr lang="ru-RU" b="1" u="sng" dirty="0"/>
                        <a:t>(за унапређење здравља) </a:t>
                      </a:r>
                    </a:p>
                  </a:txBody>
                  <a:tcPr anchor="ctr">
                    <a:lnL>
                      <a:noFill/>
                    </a:lnL>
                    <a:lnR>
                      <a:noFill/>
                    </a:lnR>
                    <a:lnT>
                      <a:noFill/>
                    </a:lnT>
                    <a:lnB>
                      <a:noFill/>
                    </a:lnB>
                  </a:tcPr>
                </a:tc>
                <a:extLst>
                  <a:ext uri="{0D108BD9-81ED-4DB2-BD59-A6C34878D82A}">
                    <a16:rowId xmlns:a16="http://schemas.microsoft.com/office/drawing/2014/main" xmlns="" val="2202289550"/>
                  </a:ext>
                </a:extLst>
              </a:tr>
              <a:tr h="0">
                <a:tc>
                  <a:txBody>
                    <a:bodyPr/>
                    <a:lstStyle/>
                    <a:p>
                      <a:r>
                        <a:rPr lang="ru-RU" dirty="0"/>
                        <a:t>Ајурведа, Акупунктура, Квантна медицина, Кинеска традиционална медицина, Макробиотика, Примењена кинезиологија, Рефлексологија, Сегментна терапија, Суђок, Традиционална домаћа медицина, Туина, Фитотерапија, Хиропрактика, Хомеопатија, Шиацу</a:t>
                      </a:r>
                    </a:p>
                    <a:p>
                      <a:endParaRPr lang="ru-RU" dirty="0"/>
                    </a:p>
                  </a:txBody>
                  <a:tcPr anchor="ctr">
                    <a:lnL>
                      <a:noFill/>
                    </a:lnL>
                    <a:lnR>
                      <a:noFill/>
                    </a:lnR>
                    <a:lnT>
                      <a:noFill/>
                    </a:lnT>
                    <a:lnB>
                      <a:noFill/>
                    </a:lnB>
                  </a:tcPr>
                </a:tc>
                <a:tc>
                  <a:txBody>
                    <a:bodyPr/>
                    <a:lstStyle/>
                    <a:p>
                      <a:r>
                        <a:rPr lang="ru-RU" dirty="0"/>
                        <a:t>Апитерапија, Ароматерапија, Детекција штетних зрачења, Духовна енергетска медицина, Енергетска терапија, Јога, Породични распоред, Реики, Таи чи чуан, Ћи гонг</a:t>
                      </a:r>
                    </a:p>
                  </a:txBody>
                  <a:tcPr anchor="ctr">
                    <a:lnL>
                      <a:noFill/>
                    </a:lnL>
                    <a:lnR>
                      <a:noFill/>
                    </a:lnR>
                    <a:lnT>
                      <a:noFill/>
                    </a:lnT>
                    <a:lnB>
                      <a:noFill/>
                    </a:lnB>
                  </a:tcPr>
                </a:tc>
                <a:extLst>
                  <a:ext uri="{0D108BD9-81ED-4DB2-BD59-A6C34878D82A}">
                    <a16:rowId xmlns:a16="http://schemas.microsoft.com/office/drawing/2014/main" xmlns="" val="3543621973"/>
                  </a:ext>
                </a:extLst>
              </a:tr>
            </a:tbl>
          </a:graphicData>
        </a:graphic>
      </p:graphicFrame>
      <p:sp>
        <p:nvSpPr>
          <p:cNvPr id="5" name="Rectangle 1">
            <a:extLst>
              <a:ext uri="{FF2B5EF4-FFF2-40B4-BE49-F238E27FC236}">
                <a16:creationId xmlns:a16="http://schemas.microsoft.com/office/drawing/2014/main" xmlns="" id="{A0931D76-CEA8-41BA-9C28-E032CAA012B4}"/>
              </a:ext>
            </a:extLst>
          </p:cNvPr>
          <p:cNvSpPr>
            <a:spLocks noChangeArrowheads="1"/>
          </p:cNvSpPr>
          <p:nvPr/>
        </p:nvSpPr>
        <p:spPr bwMode="auto">
          <a:xfrm>
            <a:off x="1617132" y="1395569"/>
            <a:ext cx="8525935" cy="64633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800" b="1" i="0" u="none" strike="noStrike" cap="none" normalizeH="0" baseline="0" dirty="0" err="1">
                <a:ln>
                  <a:noFill/>
                </a:ln>
                <a:solidFill>
                  <a:schemeClr val="tx1"/>
                </a:solidFill>
                <a:effectLst/>
                <a:latin typeface="Arial" panose="020B0604020202020204" pitchFamily="34" charset="0"/>
              </a:rPr>
              <a:t>Систематизација</a:t>
            </a:r>
            <a:r>
              <a:rPr kumimoji="0" lang="en-US" altLang="en-US" sz="1800" b="1" i="0" u="none" strike="noStrike" cap="none" normalizeH="0" baseline="0" dirty="0">
                <a:ln>
                  <a:noFill/>
                </a:ln>
                <a:solidFill>
                  <a:schemeClr val="tx1"/>
                </a:solidFill>
                <a:effectLst/>
                <a:latin typeface="Arial" panose="020B0604020202020204" pitchFamily="34" charset="0"/>
              </a:rPr>
              <a:t> </a:t>
            </a:r>
            <a:r>
              <a:rPr kumimoji="0" lang="en-US" altLang="en-US" sz="1800" b="1" i="0" u="none" strike="noStrike" cap="none" normalizeH="0" baseline="0" dirty="0" err="1">
                <a:ln>
                  <a:noFill/>
                </a:ln>
                <a:solidFill>
                  <a:schemeClr val="tx1"/>
                </a:solidFill>
                <a:effectLst/>
                <a:latin typeface="Arial" panose="020B0604020202020204" pitchFamily="34" charset="0"/>
              </a:rPr>
              <a:t>метода</a:t>
            </a:r>
            <a:r>
              <a:rPr kumimoji="0" lang="en-US" altLang="en-US" sz="1800" b="1" i="0" u="none" strike="noStrike" cap="none" normalizeH="0" baseline="0" dirty="0">
                <a:ln>
                  <a:noFill/>
                </a:ln>
                <a:solidFill>
                  <a:schemeClr val="tx1"/>
                </a:solidFill>
                <a:effectLst/>
                <a:latin typeface="Arial" panose="020B0604020202020204" pitchFamily="34" charset="0"/>
              </a:rPr>
              <a:t> </a:t>
            </a:r>
            <a:r>
              <a:rPr kumimoji="0" lang="en-US" altLang="en-US" sz="1800" b="1" i="0" u="none" strike="noStrike" cap="none" normalizeH="0" baseline="0" dirty="0" err="1">
                <a:ln>
                  <a:noFill/>
                </a:ln>
                <a:solidFill>
                  <a:schemeClr val="tx1"/>
                </a:solidFill>
                <a:effectLst/>
                <a:latin typeface="Arial" panose="020B0604020202020204" pitchFamily="34" charset="0"/>
              </a:rPr>
              <a:t>традиционалне</a:t>
            </a:r>
            <a:r>
              <a:rPr kumimoji="0" lang="en-US" altLang="en-US" sz="1800" b="1" i="0" u="none" strike="noStrike" cap="none" normalizeH="0" baseline="0" dirty="0">
                <a:ln>
                  <a:noFill/>
                </a:ln>
                <a:solidFill>
                  <a:schemeClr val="tx1"/>
                </a:solidFill>
                <a:effectLst/>
                <a:latin typeface="Arial" panose="020B0604020202020204" pitchFamily="34" charset="0"/>
              </a:rPr>
              <a:t> (</a:t>
            </a:r>
            <a:r>
              <a:rPr kumimoji="0" lang="en-US" altLang="en-US" sz="1800" b="1" i="0" u="none" strike="noStrike" cap="none" normalizeH="0" baseline="0" dirty="0" err="1">
                <a:ln>
                  <a:noFill/>
                </a:ln>
                <a:solidFill>
                  <a:schemeClr val="tx1"/>
                </a:solidFill>
                <a:effectLst/>
                <a:latin typeface="Arial" panose="020B0604020202020204" pitchFamily="34" charset="0"/>
              </a:rPr>
              <a:t>комплементарне</a:t>
            </a:r>
            <a:r>
              <a:rPr kumimoji="0" lang="en-US" altLang="en-US" sz="1800" b="1" i="0" u="none" strike="noStrike" cap="none" normalizeH="0" baseline="0" dirty="0">
                <a:ln>
                  <a:noFill/>
                </a:ln>
                <a:solidFill>
                  <a:schemeClr val="tx1"/>
                </a:solidFill>
                <a:effectLst/>
                <a:latin typeface="Arial" panose="020B0604020202020204" pitchFamily="34" charset="0"/>
              </a:rPr>
              <a:t> и </a:t>
            </a:r>
            <a:r>
              <a:rPr kumimoji="0" lang="en-US" altLang="en-US" sz="1800" b="1" i="0" u="none" strike="noStrike" cap="none" normalizeH="0" baseline="0" dirty="0" err="1">
                <a:ln>
                  <a:noFill/>
                </a:ln>
                <a:solidFill>
                  <a:schemeClr val="tx1"/>
                </a:solidFill>
                <a:effectLst/>
                <a:latin typeface="Arial" panose="020B0604020202020204" pitchFamily="34" charset="0"/>
              </a:rPr>
              <a:t>алтернативне</a:t>
            </a:r>
            <a:r>
              <a:rPr kumimoji="0" lang="en-US" altLang="en-US" sz="1800" b="1" i="0" u="none" strike="noStrike" cap="none" normalizeH="0" baseline="0" dirty="0">
                <a:ln>
                  <a:noFill/>
                </a:ln>
                <a:solidFill>
                  <a:schemeClr val="tx1"/>
                </a:solidFill>
                <a:effectLst/>
                <a:latin typeface="Arial" panose="020B0604020202020204" pitchFamily="34" charset="0"/>
              </a:rPr>
              <a:t>) </a:t>
            </a:r>
            <a:r>
              <a:rPr kumimoji="0" lang="en-US" altLang="en-US" sz="1800" b="1" i="0" u="none" strike="noStrike" cap="none" normalizeH="0" baseline="0" dirty="0" err="1">
                <a:ln>
                  <a:noFill/>
                </a:ln>
                <a:solidFill>
                  <a:schemeClr val="tx1"/>
                </a:solidFill>
                <a:effectLst/>
                <a:latin typeface="Arial" panose="020B0604020202020204" pitchFamily="34" charset="0"/>
              </a:rPr>
              <a:t>медицине</a:t>
            </a:r>
            <a:r>
              <a:rPr kumimoji="0" lang="en-US" altLang="en-US" sz="1800" b="1" i="0" u="none" strike="noStrike" cap="none" normalizeH="0" baseline="0" dirty="0">
                <a:ln>
                  <a:noFill/>
                </a:ln>
                <a:solidFill>
                  <a:schemeClr val="tx1"/>
                </a:solidFill>
                <a:effectLst/>
                <a:latin typeface="Arial" panose="020B0604020202020204" pitchFamily="34" charset="0"/>
              </a:rPr>
              <a:t> у </a:t>
            </a:r>
            <a:r>
              <a:rPr kumimoji="0" lang="en-US" altLang="en-US" sz="1800" b="1" i="0" u="none" strike="noStrike" cap="none" normalizeH="0" baseline="0" dirty="0" err="1">
                <a:ln>
                  <a:noFill/>
                </a:ln>
                <a:solidFill>
                  <a:schemeClr val="tx1"/>
                </a:solidFill>
                <a:effectLst/>
                <a:latin typeface="Arial" panose="020B0604020202020204" pitchFamily="34" charset="0"/>
              </a:rPr>
              <a:t>Србији</a:t>
            </a:r>
            <a:r>
              <a:rPr kumimoji="0" lang="en-US" altLang="en-US" sz="1800" b="1" i="0" u="none" strike="noStrike" cap="none" normalizeH="0" baseline="0" dirty="0">
                <a:ln>
                  <a:noFill/>
                </a:ln>
                <a:solidFill>
                  <a:schemeClr val="tx1"/>
                </a:solidFill>
                <a:effectLst/>
                <a:latin typeface="Arial" panose="020B0604020202020204" pitchFamily="34" charset="0"/>
              </a:rPr>
              <a:t>  </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xmlns="" val="252019009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543FA39-4BBD-41EE-8AEF-F017ADBC1D9A}"/>
              </a:ext>
            </a:extLst>
          </p:cNvPr>
          <p:cNvSpPr>
            <a:spLocks noGrp="1"/>
          </p:cNvSpPr>
          <p:nvPr>
            <p:ph type="title"/>
          </p:nvPr>
        </p:nvSpPr>
        <p:spPr/>
        <p:txBody>
          <a:bodyPr>
            <a:normAutofit fontScale="90000"/>
          </a:bodyPr>
          <a:lstStyle/>
          <a:p>
            <a:r>
              <a:rPr lang="ru-RU" dirty="0"/>
              <a:t>Традиционална кинеска медицина</a:t>
            </a:r>
            <a:br>
              <a:rPr lang="ru-RU" dirty="0"/>
            </a:br>
            <a:endParaRPr lang="en-US" dirty="0"/>
          </a:p>
        </p:txBody>
      </p:sp>
      <p:sp>
        <p:nvSpPr>
          <p:cNvPr id="3" name="Content Placeholder 2">
            <a:extLst>
              <a:ext uri="{FF2B5EF4-FFF2-40B4-BE49-F238E27FC236}">
                <a16:creationId xmlns:a16="http://schemas.microsoft.com/office/drawing/2014/main" xmlns="" id="{3E35E580-539A-4986-A977-C5F259388E58}"/>
              </a:ext>
            </a:extLst>
          </p:cNvPr>
          <p:cNvSpPr>
            <a:spLocks noGrp="1"/>
          </p:cNvSpPr>
          <p:nvPr>
            <p:ph idx="1"/>
          </p:nvPr>
        </p:nvSpPr>
        <p:spPr>
          <a:xfrm>
            <a:off x="1346204" y="2285999"/>
            <a:ext cx="9601196" cy="3318936"/>
          </a:xfrm>
        </p:spPr>
        <p:txBody>
          <a:bodyPr>
            <a:normAutofit/>
          </a:bodyPr>
          <a:lstStyle/>
          <a:p>
            <a:endParaRPr lang="ru-RU" dirty="0"/>
          </a:p>
          <a:p>
            <a:r>
              <a:rPr lang="ru-RU" dirty="0"/>
              <a:t>Традиционална кинеска медицина (ТКМ) је појам који служи да означи традиционални дијагностичко-терапијски систем лечења развијен у Кини. </a:t>
            </a:r>
          </a:p>
          <a:p>
            <a:r>
              <a:rPr lang="ru-RU" dirty="0"/>
              <a:t>Овај термин се примењује однедавно, у Кини и другим земљама света да би се њиме означили специфични начини лечења који се примењују у дугој историји кинеске медицине старој преко 5.000 година, који последњих 50 година доживљава све већу глобализацију у свету. </a:t>
            </a:r>
            <a:endParaRPr lang="en-US" dirty="0"/>
          </a:p>
        </p:txBody>
      </p:sp>
    </p:spTree>
    <p:extLst>
      <p:ext uri="{BB962C8B-B14F-4D97-AF65-F5344CB8AC3E}">
        <p14:creationId xmlns:p14="http://schemas.microsoft.com/office/powerpoint/2010/main" xmlns="" val="249318474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89B19A89-930E-4050-9B25-6A9D612AEBC4}"/>
              </a:ext>
            </a:extLst>
          </p:cNvPr>
          <p:cNvSpPr>
            <a:spLocks noGrp="1"/>
          </p:cNvSpPr>
          <p:nvPr>
            <p:ph idx="1"/>
          </p:nvPr>
        </p:nvSpPr>
        <p:spPr>
          <a:xfrm>
            <a:off x="1413935" y="2201332"/>
            <a:ext cx="9601196" cy="3318936"/>
          </a:xfrm>
        </p:spPr>
        <p:txBody>
          <a:bodyPr>
            <a:normAutofit/>
          </a:bodyPr>
          <a:lstStyle/>
          <a:p>
            <a:pPr marL="0" indent="0">
              <a:buNone/>
            </a:pPr>
            <a:endParaRPr lang="ru-RU" dirty="0"/>
          </a:p>
          <a:p>
            <a:r>
              <a:rPr lang="ru-RU" dirty="0"/>
              <a:t>Терапијски третмани у ТКМ подразумевају примену: акупунктуре и моксибустија (стимулација акупунктурних тачака паљењем траве мокси на њима), кинеске материје медике (према каталогу природних продуката које користи ТКМ), масаже и манипулације тела. </a:t>
            </a:r>
            <a:endParaRPr lang="en-US" dirty="0"/>
          </a:p>
        </p:txBody>
      </p:sp>
    </p:spTree>
    <p:extLst>
      <p:ext uri="{BB962C8B-B14F-4D97-AF65-F5344CB8AC3E}">
        <p14:creationId xmlns:p14="http://schemas.microsoft.com/office/powerpoint/2010/main" xmlns="" val="241518159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F2D265C-6F0B-4694-9A3E-ECAAF98C5137}"/>
              </a:ext>
            </a:extLst>
          </p:cNvPr>
          <p:cNvSpPr>
            <a:spLocks noGrp="1"/>
          </p:cNvSpPr>
          <p:nvPr>
            <p:ph type="title"/>
          </p:nvPr>
        </p:nvSpPr>
        <p:spPr/>
        <p:txBody>
          <a:bodyPr>
            <a:normAutofit fontScale="90000"/>
          </a:bodyPr>
          <a:lstStyle/>
          <a:p>
            <a:r>
              <a:rPr lang="sr-Cyrl-RS" dirty="0"/>
              <a:t>Кинеска материја медика</a:t>
            </a:r>
            <a:br>
              <a:rPr lang="sr-Cyrl-RS" dirty="0"/>
            </a:br>
            <a:endParaRPr lang="en-US" dirty="0"/>
          </a:p>
        </p:txBody>
      </p:sp>
      <p:sp>
        <p:nvSpPr>
          <p:cNvPr id="3" name="Content Placeholder 2">
            <a:extLst>
              <a:ext uri="{FF2B5EF4-FFF2-40B4-BE49-F238E27FC236}">
                <a16:creationId xmlns:a16="http://schemas.microsoft.com/office/drawing/2014/main" xmlns="" id="{11B01534-0AFB-4DEA-9CA8-483EF83F8FD9}"/>
              </a:ext>
            </a:extLst>
          </p:cNvPr>
          <p:cNvSpPr>
            <a:spLocks noGrp="1"/>
          </p:cNvSpPr>
          <p:nvPr>
            <p:ph idx="1"/>
          </p:nvPr>
        </p:nvSpPr>
        <p:spPr/>
        <p:txBody>
          <a:bodyPr>
            <a:normAutofit/>
          </a:bodyPr>
          <a:lstStyle/>
          <a:p>
            <a:r>
              <a:rPr lang="ru-RU" dirty="0"/>
              <a:t>Кинеска материја медика је референтна књига са свим потребним информацијама о лековитом биљу које се може користи у лечењу.</a:t>
            </a:r>
          </a:p>
        </p:txBody>
      </p:sp>
    </p:spTree>
    <p:extLst>
      <p:ext uri="{BB962C8B-B14F-4D97-AF65-F5344CB8AC3E}">
        <p14:creationId xmlns:p14="http://schemas.microsoft.com/office/powerpoint/2010/main" xmlns="" val="307113964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91E26F7-EB87-41D8-8218-5C72532A5C03}"/>
              </a:ext>
            </a:extLst>
          </p:cNvPr>
          <p:cNvSpPr>
            <a:spLocks noGrp="1"/>
          </p:cNvSpPr>
          <p:nvPr>
            <p:ph type="title"/>
          </p:nvPr>
        </p:nvSpPr>
        <p:spPr/>
        <p:txBody>
          <a:bodyPr>
            <a:normAutofit fontScale="90000"/>
          </a:bodyPr>
          <a:lstStyle/>
          <a:p>
            <a:r>
              <a:rPr lang="sr-Cyrl-RS" dirty="0"/>
              <a:t>Акупунктура</a:t>
            </a:r>
            <a:br>
              <a:rPr lang="sr-Cyrl-RS" dirty="0"/>
            </a:br>
            <a:endParaRPr lang="en-US" dirty="0"/>
          </a:p>
        </p:txBody>
      </p:sp>
      <p:sp>
        <p:nvSpPr>
          <p:cNvPr id="3" name="Content Placeholder 2">
            <a:extLst>
              <a:ext uri="{FF2B5EF4-FFF2-40B4-BE49-F238E27FC236}">
                <a16:creationId xmlns:a16="http://schemas.microsoft.com/office/drawing/2014/main" xmlns="" id="{46FC506D-FF9E-42BB-88BA-4B133B13E187}"/>
              </a:ext>
            </a:extLst>
          </p:cNvPr>
          <p:cNvSpPr>
            <a:spLocks noGrp="1"/>
          </p:cNvSpPr>
          <p:nvPr>
            <p:ph idx="1"/>
          </p:nvPr>
        </p:nvSpPr>
        <p:spPr>
          <a:xfrm>
            <a:off x="1295402" y="2209799"/>
            <a:ext cx="9601196" cy="3318936"/>
          </a:xfrm>
        </p:spPr>
        <p:txBody>
          <a:bodyPr>
            <a:normAutofit/>
          </a:bodyPr>
          <a:lstStyle/>
          <a:p>
            <a:endParaRPr lang="ru-RU" dirty="0"/>
          </a:p>
          <a:p>
            <a:r>
              <a:rPr lang="ru-RU" dirty="0"/>
              <a:t>Акупунктура, је метода ТКМ која се заснива на убадању игала у специфичне (акупукутурне) тачке тела у циљу лечења. </a:t>
            </a:r>
          </a:p>
          <a:p>
            <a:r>
              <a:rPr lang="ru-RU" dirty="0"/>
              <a:t>Први пут се помиње у делима Хуан Ђи Неијинга која су објављена од 3. до 2. века пре нове ере (у периоду зараћених држава у време владавине династије Хан). </a:t>
            </a:r>
          </a:p>
        </p:txBody>
      </p:sp>
    </p:spTree>
    <p:extLst>
      <p:ext uri="{BB962C8B-B14F-4D97-AF65-F5344CB8AC3E}">
        <p14:creationId xmlns:p14="http://schemas.microsoft.com/office/powerpoint/2010/main" xmlns="" val="256760409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6DCDEAE-4336-43C1-8F82-FEF3796061D8}"/>
              </a:ext>
            </a:extLst>
          </p:cNvPr>
          <p:cNvSpPr>
            <a:spLocks noGrp="1"/>
          </p:cNvSpPr>
          <p:nvPr>
            <p:ph type="title"/>
          </p:nvPr>
        </p:nvSpPr>
        <p:spPr/>
        <p:txBody>
          <a:bodyPr>
            <a:normAutofit fontScale="90000"/>
          </a:bodyPr>
          <a:lstStyle/>
          <a:p>
            <a:r>
              <a:rPr lang="sr-Cyrl-RS" dirty="0"/>
              <a:t>Ајурведа</a:t>
            </a:r>
            <a:br>
              <a:rPr lang="sr-Cyrl-RS" dirty="0"/>
            </a:br>
            <a:endParaRPr lang="en-US" dirty="0"/>
          </a:p>
        </p:txBody>
      </p:sp>
      <p:sp>
        <p:nvSpPr>
          <p:cNvPr id="3" name="Content Placeholder 2">
            <a:extLst>
              <a:ext uri="{FF2B5EF4-FFF2-40B4-BE49-F238E27FC236}">
                <a16:creationId xmlns:a16="http://schemas.microsoft.com/office/drawing/2014/main" xmlns="" id="{190E5CA4-F62E-4DDD-88D3-3AC50480B574}"/>
              </a:ext>
            </a:extLst>
          </p:cNvPr>
          <p:cNvSpPr>
            <a:spLocks noGrp="1"/>
          </p:cNvSpPr>
          <p:nvPr>
            <p:ph idx="1"/>
          </p:nvPr>
        </p:nvSpPr>
        <p:spPr>
          <a:xfrm>
            <a:off x="1312337" y="2285999"/>
            <a:ext cx="9601196" cy="3318936"/>
          </a:xfrm>
        </p:spPr>
        <p:txBody>
          <a:bodyPr>
            <a:normAutofit/>
          </a:bodyPr>
          <a:lstStyle/>
          <a:p>
            <a:endParaRPr lang="ru-RU" dirty="0"/>
          </a:p>
          <a:p>
            <a:r>
              <a:rPr lang="ru-RU" dirty="0"/>
              <a:t>Ајурведа или ајурведа медицина што на санскриту значи „наука о животу", је традиционална индијска наука о здрављу (стара колико и људска раса), чији се принципи лечења заснивају на светом и природном начину живљења. </a:t>
            </a:r>
          </a:p>
          <a:p>
            <a:r>
              <a:rPr lang="ru-RU" dirty="0"/>
              <a:t>Индијска медицина, ајурведа, посматра и анализира људски живот и његово здравље кроз јединство тела, духа и ума.</a:t>
            </a:r>
            <a:endParaRPr lang="en-US" dirty="0"/>
          </a:p>
        </p:txBody>
      </p:sp>
    </p:spTree>
    <p:extLst>
      <p:ext uri="{BB962C8B-B14F-4D97-AF65-F5344CB8AC3E}">
        <p14:creationId xmlns:p14="http://schemas.microsoft.com/office/powerpoint/2010/main" xmlns="" val="105427812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CD1163D-5701-45F3-B632-EF2BFBA34009}"/>
              </a:ext>
            </a:extLst>
          </p:cNvPr>
          <p:cNvSpPr>
            <a:spLocks noGrp="1"/>
          </p:cNvSpPr>
          <p:nvPr>
            <p:ph type="title"/>
          </p:nvPr>
        </p:nvSpPr>
        <p:spPr/>
        <p:txBody>
          <a:bodyPr>
            <a:normAutofit fontScale="90000"/>
          </a:bodyPr>
          <a:lstStyle/>
          <a:p>
            <a:r>
              <a:rPr lang="sr-Cyrl-RS" dirty="0"/>
              <a:t>Натуропатија</a:t>
            </a:r>
            <a:br>
              <a:rPr lang="sr-Cyrl-RS" dirty="0"/>
            </a:br>
            <a:endParaRPr lang="en-US" dirty="0"/>
          </a:p>
        </p:txBody>
      </p:sp>
      <p:sp>
        <p:nvSpPr>
          <p:cNvPr id="3" name="Content Placeholder 2">
            <a:extLst>
              <a:ext uri="{FF2B5EF4-FFF2-40B4-BE49-F238E27FC236}">
                <a16:creationId xmlns:a16="http://schemas.microsoft.com/office/drawing/2014/main" xmlns="" id="{075A7C08-5345-4DF1-B7D3-F37F9CB746CB}"/>
              </a:ext>
            </a:extLst>
          </p:cNvPr>
          <p:cNvSpPr>
            <a:spLocks noGrp="1"/>
          </p:cNvSpPr>
          <p:nvPr>
            <p:ph idx="1"/>
          </p:nvPr>
        </p:nvSpPr>
        <p:spPr>
          <a:xfrm>
            <a:off x="1295402" y="2379132"/>
            <a:ext cx="9601196" cy="3318936"/>
          </a:xfrm>
        </p:spPr>
        <p:txBody>
          <a:bodyPr>
            <a:normAutofit fontScale="62500" lnSpcReduction="20000"/>
          </a:bodyPr>
          <a:lstStyle/>
          <a:p>
            <a:pPr marL="0" indent="0">
              <a:buNone/>
            </a:pPr>
            <a:endParaRPr lang="ru-RU" dirty="0"/>
          </a:p>
          <a:p>
            <a:r>
              <a:rPr lang="ru-RU" dirty="0"/>
              <a:t>Као медицински систем натуропатија је настал у Америци крајем 19. века, на основама европске традиционалне медицине. </a:t>
            </a:r>
          </a:p>
          <a:p>
            <a:r>
              <a:rPr lang="ru-RU" dirty="0"/>
              <a:t>Заснива се на схватању да је болест манифестација измењених процеса које организам по природи ствари сам исцељује, а натуропатски систем није у лечењу обољења, већ у повратку на здравље. </a:t>
            </a:r>
          </a:p>
          <a:p>
            <a:r>
              <a:rPr lang="ru-RU" dirty="0"/>
              <a:t>Натуропатски лекар се не бори са болешћу већ, ослањајући се на природно исцељење, виталну енергију и интелигенцију организма и покушавају да поново успостави његово нормално и здраво функционисање.</a:t>
            </a:r>
          </a:p>
          <a:p>
            <a:endParaRPr lang="ru-RU" dirty="0"/>
          </a:p>
          <a:p>
            <a:r>
              <a:rPr lang="ru-RU" dirty="0"/>
              <a:t>Натуропатија се највише примењује у САД, Европи, Канади и Аустралији. Само у САД до краја 1920. било је 22 колеџа у којима су се стицала дипломе за ову врсту лечења, које је званично било одобрено и примењивано у 26 држава у САД. Под притиском савремених медицинских кретања, у другој половини 20. века, дошло је до затварања већине ових установа, тако да их данас у САД има само око пет. </a:t>
            </a:r>
            <a:endParaRPr lang="en-US" dirty="0"/>
          </a:p>
        </p:txBody>
      </p:sp>
    </p:spTree>
    <p:extLst>
      <p:ext uri="{BB962C8B-B14F-4D97-AF65-F5344CB8AC3E}">
        <p14:creationId xmlns:p14="http://schemas.microsoft.com/office/powerpoint/2010/main" xmlns="" val="354174272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459F071-B677-42E4-9B65-ED8126D12C25}"/>
              </a:ext>
            </a:extLst>
          </p:cNvPr>
          <p:cNvSpPr>
            <a:spLocks noGrp="1"/>
          </p:cNvSpPr>
          <p:nvPr>
            <p:ph type="title"/>
          </p:nvPr>
        </p:nvSpPr>
        <p:spPr/>
        <p:txBody>
          <a:bodyPr>
            <a:normAutofit fontScale="90000"/>
          </a:bodyPr>
          <a:lstStyle/>
          <a:p>
            <a:r>
              <a:rPr lang="sr-Cyrl-RS" dirty="0"/>
              <a:t>Хомеопатија</a:t>
            </a:r>
            <a:br>
              <a:rPr lang="sr-Cyrl-RS" dirty="0"/>
            </a:br>
            <a:endParaRPr lang="en-US" dirty="0"/>
          </a:p>
        </p:txBody>
      </p:sp>
      <p:sp>
        <p:nvSpPr>
          <p:cNvPr id="3" name="Content Placeholder 2">
            <a:extLst>
              <a:ext uri="{FF2B5EF4-FFF2-40B4-BE49-F238E27FC236}">
                <a16:creationId xmlns:a16="http://schemas.microsoft.com/office/drawing/2014/main" xmlns="" id="{4204C679-07BA-4CD3-B238-1C19C556983A}"/>
              </a:ext>
            </a:extLst>
          </p:cNvPr>
          <p:cNvSpPr>
            <a:spLocks noGrp="1"/>
          </p:cNvSpPr>
          <p:nvPr>
            <p:ph idx="1"/>
          </p:nvPr>
        </p:nvSpPr>
        <p:spPr>
          <a:xfrm>
            <a:off x="1439335" y="2209799"/>
            <a:ext cx="9694332" cy="3318936"/>
          </a:xfrm>
        </p:spPr>
        <p:txBody>
          <a:bodyPr>
            <a:normAutofit fontScale="92500" lnSpcReduction="10000"/>
          </a:bodyPr>
          <a:lstStyle/>
          <a:p>
            <a:endParaRPr lang="ru-RU" dirty="0"/>
          </a:p>
          <a:p>
            <a:r>
              <a:rPr lang="ru-RU" dirty="0"/>
              <a:t>У 18. и 19. веку немачки лекар Самуел Ханеман (1755-1843), по први пут у историји медицине формулисао је законе и принципе који управљају здрављем и болешћу и доказао их кроз сопствену праксу. </a:t>
            </a:r>
          </a:p>
          <a:p>
            <a:r>
              <a:rPr lang="ru-RU" dirty="0"/>
              <a:t>Тако је настала „наука“ која је названа: Хомеопатија. </a:t>
            </a:r>
          </a:p>
          <a:p>
            <a:r>
              <a:rPr lang="ru-RU" dirty="0"/>
              <a:t>Полазећи од претрпоставке да сваки организам поседује урођену способност за самоисцељење, а да лечење не би требало да се састоји, од уклањања симптома, него у подстицању "унутрашњих снага" организма за самоисцељење, Ханеман је извео основне постулате хомеопатје. </a:t>
            </a:r>
            <a:endParaRPr lang="en-US" dirty="0"/>
          </a:p>
        </p:txBody>
      </p:sp>
    </p:spTree>
    <p:extLst>
      <p:ext uri="{BB962C8B-B14F-4D97-AF65-F5344CB8AC3E}">
        <p14:creationId xmlns:p14="http://schemas.microsoft.com/office/powerpoint/2010/main" xmlns="" val="264711849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37FE311-01A4-45BE-BAD3-0BCCBCB7681A}"/>
              </a:ext>
            </a:extLst>
          </p:cNvPr>
          <p:cNvSpPr>
            <a:spLocks noGrp="1"/>
          </p:cNvSpPr>
          <p:nvPr>
            <p:ph type="title"/>
          </p:nvPr>
        </p:nvSpPr>
        <p:spPr/>
        <p:txBody>
          <a:bodyPr>
            <a:normAutofit fontScale="90000"/>
          </a:bodyPr>
          <a:lstStyle/>
          <a:p>
            <a:r>
              <a:rPr lang="sr-Cyrl-RS" dirty="0"/>
              <a:t>Медицина ума и тела</a:t>
            </a:r>
            <a:br>
              <a:rPr lang="sr-Cyrl-RS" dirty="0"/>
            </a:br>
            <a:endParaRPr lang="en-US" dirty="0"/>
          </a:p>
        </p:txBody>
      </p:sp>
      <p:sp>
        <p:nvSpPr>
          <p:cNvPr id="3" name="Content Placeholder 2">
            <a:extLst>
              <a:ext uri="{FF2B5EF4-FFF2-40B4-BE49-F238E27FC236}">
                <a16:creationId xmlns:a16="http://schemas.microsoft.com/office/drawing/2014/main" xmlns="" id="{D473E600-6CDB-4487-9A21-64A7F0D64402}"/>
              </a:ext>
            </a:extLst>
          </p:cNvPr>
          <p:cNvSpPr>
            <a:spLocks noGrp="1"/>
          </p:cNvSpPr>
          <p:nvPr>
            <p:ph idx="1"/>
          </p:nvPr>
        </p:nvSpPr>
        <p:spPr>
          <a:xfrm>
            <a:off x="1312337" y="2285999"/>
            <a:ext cx="9601196" cy="3318936"/>
          </a:xfrm>
        </p:spPr>
        <p:txBody>
          <a:bodyPr>
            <a:normAutofit fontScale="77500" lnSpcReduction="20000"/>
          </a:bodyPr>
          <a:lstStyle/>
          <a:p>
            <a:endParaRPr lang="ru-RU" dirty="0"/>
          </a:p>
          <a:p>
            <a:r>
              <a:rPr lang="ru-RU" dirty="0"/>
              <a:t>Мудар човек од давнина зна да је његово „сопство“ испуњено и самодовољно онда кад је уједињено с телом, чулима и умом. То најбоље илуструје древна санскритска изрека која каже: Тело је кочија, чула су коњи, чулни објекти су путеви, ум су узде, интелигенција је кочијаш, „сопство“ је путник.</a:t>
            </a:r>
          </a:p>
          <a:p>
            <a:r>
              <a:rPr lang="ru-RU" dirty="0"/>
              <a:t>Полазећи од ове санскритске изреке можемо рећи, да се медицина ума и тела темељи на интеракцији можданих и телесних функција уз утицај карактера, емоционалних, менталних, социјалних, духовних фактора и понашања на здравствено стање човека. </a:t>
            </a:r>
          </a:p>
          <a:p>
            <a:r>
              <a:rPr lang="ru-RU" dirty="0"/>
              <a:t>Поступци медицине ума и тела који промовишу здравље обухватају; релаксацију, хипнозу, визуелну имагинацију, јогу, медитацију, биофидбек, таи чи, чи гонг, когнитивно-бихевиоралну терапију, групну подршку, аутогени тренинг, спиритуализам и молитве.</a:t>
            </a:r>
            <a:endParaRPr lang="en-US" dirty="0"/>
          </a:p>
        </p:txBody>
      </p:sp>
    </p:spTree>
    <p:extLst>
      <p:ext uri="{BB962C8B-B14F-4D97-AF65-F5344CB8AC3E}">
        <p14:creationId xmlns:p14="http://schemas.microsoft.com/office/powerpoint/2010/main" xmlns="" val="2906643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C982525-097F-4C27-A87A-19764634C1D4}"/>
              </a:ext>
            </a:extLst>
          </p:cNvPr>
          <p:cNvSpPr>
            <a:spLocks noGrp="1"/>
          </p:cNvSpPr>
          <p:nvPr>
            <p:ph type="title"/>
          </p:nvPr>
        </p:nvSpPr>
        <p:spPr/>
        <p:txBody>
          <a:bodyPr>
            <a:normAutofit fontScale="90000"/>
          </a:bodyPr>
          <a:lstStyle/>
          <a:p>
            <a:r>
              <a:rPr lang="sr-Cyrl-RS" dirty="0"/>
              <a:t>Традиционална, комплементарна, алтернативна медицина</a:t>
            </a:r>
            <a:endParaRPr lang="en-US" dirty="0"/>
          </a:p>
        </p:txBody>
      </p:sp>
      <p:sp>
        <p:nvSpPr>
          <p:cNvPr id="3" name="Content Placeholder 2">
            <a:extLst>
              <a:ext uri="{FF2B5EF4-FFF2-40B4-BE49-F238E27FC236}">
                <a16:creationId xmlns:a16="http://schemas.microsoft.com/office/drawing/2014/main" xmlns="" id="{C358AA9D-F288-4CD1-9D6F-70AECD35086C}"/>
              </a:ext>
            </a:extLst>
          </p:cNvPr>
          <p:cNvSpPr>
            <a:spLocks noGrp="1"/>
          </p:cNvSpPr>
          <p:nvPr>
            <p:ph idx="1"/>
          </p:nvPr>
        </p:nvSpPr>
        <p:spPr/>
        <p:txBody>
          <a:bodyPr>
            <a:normAutofit fontScale="92500" lnSpcReduction="10000"/>
          </a:bodyPr>
          <a:lstStyle/>
          <a:p>
            <a:r>
              <a:rPr lang="ru-RU" dirty="0"/>
              <a:t>Термин </a:t>
            </a:r>
            <a:r>
              <a:rPr lang="ru-RU" b="1" dirty="0"/>
              <a:t>традиционална медицина</a:t>
            </a:r>
            <a:r>
              <a:rPr lang="ru-RU" dirty="0"/>
              <a:t> има нагласак на древним терапијама које су својствене одређеним културама</a:t>
            </a:r>
          </a:p>
          <a:p>
            <a:r>
              <a:rPr lang="ru-RU" dirty="0"/>
              <a:t>Термин </a:t>
            </a:r>
            <a:r>
              <a:rPr lang="ru-RU" b="1" dirty="0"/>
              <a:t>комплементарна медицина</a:t>
            </a:r>
            <a:r>
              <a:rPr lang="ru-RU" dirty="0"/>
              <a:t> првенствено указује на одређен степен мајоризације, односно на могућност да се одређени комплементарни системи и праксе користе као допуна терапијски процедеура званичне медицине. </a:t>
            </a:r>
          </a:p>
          <a:p>
            <a:r>
              <a:rPr lang="ru-RU" dirty="0"/>
              <a:t>Термин </a:t>
            </a:r>
            <a:r>
              <a:rPr lang="ru-RU" b="1" dirty="0"/>
              <a:t>алтернативна медицина</a:t>
            </a:r>
            <a:r>
              <a:rPr lang="ru-RU" dirty="0"/>
              <a:t> има нагласак на терапијским системима и методама који су израз холографске парадигме, што значи да су засновани на виђењима света и човека који су другојачији од модерне картегијанске парадигме</a:t>
            </a:r>
            <a:endParaRPr lang="en-US" dirty="0"/>
          </a:p>
        </p:txBody>
      </p:sp>
    </p:spTree>
    <p:extLst>
      <p:ext uri="{BB962C8B-B14F-4D97-AF65-F5344CB8AC3E}">
        <p14:creationId xmlns:p14="http://schemas.microsoft.com/office/powerpoint/2010/main" xmlns="" val="405718600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9C48827-61A1-4B7B-8411-781A11B017E0}"/>
              </a:ext>
            </a:extLst>
          </p:cNvPr>
          <p:cNvSpPr>
            <a:spLocks noGrp="1"/>
          </p:cNvSpPr>
          <p:nvPr>
            <p:ph type="title"/>
          </p:nvPr>
        </p:nvSpPr>
        <p:spPr/>
        <p:txBody>
          <a:bodyPr/>
          <a:lstStyle/>
          <a:p>
            <a:r>
              <a:rPr lang="sr-Cyrl-RS" dirty="0"/>
              <a:t>Биолошки заснована пракса</a:t>
            </a:r>
            <a:endParaRPr lang="en-US" dirty="0"/>
          </a:p>
        </p:txBody>
      </p:sp>
      <p:sp>
        <p:nvSpPr>
          <p:cNvPr id="3" name="Content Placeholder 2">
            <a:extLst>
              <a:ext uri="{FF2B5EF4-FFF2-40B4-BE49-F238E27FC236}">
                <a16:creationId xmlns:a16="http://schemas.microsoft.com/office/drawing/2014/main" xmlns="" id="{B2E29FB8-91EC-4818-9611-F7DB08247D4D}"/>
              </a:ext>
            </a:extLst>
          </p:cNvPr>
          <p:cNvSpPr>
            <a:spLocks noGrp="1"/>
          </p:cNvSpPr>
          <p:nvPr>
            <p:ph idx="1"/>
          </p:nvPr>
        </p:nvSpPr>
        <p:spPr/>
        <p:txBody>
          <a:bodyPr>
            <a:normAutofit fontScale="70000" lnSpcReduction="20000"/>
          </a:bodyPr>
          <a:lstStyle/>
          <a:p>
            <a:r>
              <a:rPr lang="ru-RU" dirty="0"/>
              <a:t>Како је предуслов за одржавање доброг здравља правилна и разноврсна исхрана, установљено је да се уношењем одговарајућих нутритивних (хранљивих) састојака може спречити настанак многих обољења. Тако у групу нутритивних састојака који могу допринети побољшању здравља и превенцији неких болести спадају и дијететски суплеметни или допуне у исхрани.</a:t>
            </a:r>
          </a:p>
          <a:p>
            <a:r>
              <a:rPr lang="ru-RU" dirty="0"/>
              <a:t>Дијететски суплементи су производи који својим активним састојцима могу да помогну, појачају или асистирају јачању природних функција организма. </a:t>
            </a:r>
          </a:p>
          <a:p>
            <a:r>
              <a:rPr lang="ru-RU" dirty="0"/>
              <a:t>У директиви (енгл. Dietary Supplement Health and Education Act of 1994) Америчке канцеларије за дијететске суплементе, они се дефинишу као: „производи (сем дувана) који су намењени суплементирању исхране и који у себи садрже једну или више следећих компоненати: витамине, минерале, биљке и друге биљне производе, аминокиселине, дијеталне супстанце које повољно утичу на унос хране, концентрате, метаболите, конституенте, екстракте или разне комбинације ових компоненти.“ </a:t>
            </a:r>
            <a:endParaRPr lang="en-US" dirty="0"/>
          </a:p>
        </p:txBody>
      </p:sp>
    </p:spTree>
    <p:extLst>
      <p:ext uri="{BB962C8B-B14F-4D97-AF65-F5344CB8AC3E}">
        <p14:creationId xmlns:p14="http://schemas.microsoft.com/office/powerpoint/2010/main" xmlns="" val="259192586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B614F44-A5E0-411E-AB01-903EC487D24A}"/>
              </a:ext>
            </a:extLst>
          </p:cNvPr>
          <p:cNvSpPr>
            <a:spLocks noGrp="1"/>
          </p:cNvSpPr>
          <p:nvPr>
            <p:ph type="title"/>
          </p:nvPr>
        </p:nvSpPr>
        <p:spPr/>
        <p:txBody>
          <a:bodyPr/>
          <a:lstStyle/>
          <a:p>
            <a:r>
              <a:rPr lang="sr-Cyrl-RS" dirty="0"/>
              <a:t>Биолошки заснована пракса</a:t>
            </a:r>
            <a:endParaRPr lang="en-US" dirty="0"/>
          </a:p>
        </p:txBody>
      </p:sp>
      <p:sp>
        <p:nvSpPr>
          <p:cNvPr id="3" name="Content Placeholder 2">
            <a:extLst>
              <a:ext uri="{FF2B5EF4-FFF2-40B4-BE49-F238E27FC236}">
                <a16:creationId xmlns:a16="http://schemas.microsoft.com/office/drawing/2014/main" xmlns="" id="{D5624CC5-4848-48A8-A785-5A93EE391212}"/>
              </a:ext>
            </a:extLst>
          </p:cNvPr>
          <p:cNvSpPr>
            <a:spLocks noGrp="1"/>
          </p:cNvSpPr>
          <p:nvPr>
            <p:ph idx="1"/>
          </p:nvPr>
        </p:nvSpPr>
        <p:spPr/>
        <p:txBody>
          <a:bodyPr>
            <a:normAutofit lnSpcReduction="10000"/>
          </a:bodyPr>
          <a:lstStyle/>
          <a:p>
            <a:pPr marL="285750" marR="0" lvl="0" indent="-285750" algn="l" defTabSz="457200" rtl="0" eaLnBrk="1" fontAlgn="auto" latinLnBrk="0" hangingPunct="1">
              <a:lnSpc>
                <a:spcPct val="100000"/>
              </a:lnSpc>
              <a:spcBef>
                <a:spcPct val="20000"/>
              </a:spcBef>
              <a:spcAft>
                <a:spcPts val="600"/>
              </a:spcAft>
              <a:buClr>
                <a:srgbClr val="83992A"/>
              </a:buClr>
              <a:buSzPct val="115000"/>
              <a:buFont typeface="Arial"/>
              <a:buChar char="•"/>
              <a:tabLst/>
              <a:defRPr/>
            </a:pPr>
            <a:r>
              <a:rPr kumimoji="0" lang="ru-RU" sz="2200" b="0" i="0" u="none" strike="noStrike" kern="1200" cap="none" spc="0" normalizeH="0" baseline="0" noProof="0" dirty="0">
                <a:ln>
                  <a:noFill/>
                </a:ln>
                <a:solidFill>
                  <a:prstClr val="black">
                    <a:lumMod val="85000"/>
                    <a:lumOff val="15000"/>
                  </a:prstClr>
                </a:solidFill>
                <a:effectLst/>
                <a:uLnTx/>
                <a:uFillTx/>
                <a:latin typeface="Garamond"/>
                <a:ea typeface="+mn-ea"/>
                <a:cs typeface="+mn-cs"/>
              </a:rPr>
              <a:t>Дијететски суплементи спадају у категорију хране, и не могу се назвати леком, али се за њих може тврдити да помажу здрављу и да су пожељни у исхрани. </a:t>
            </a:r>
          </a:p>
          <a:p>
            <a:pPr marL="285750" marR="0" lvl="0" indent="-285750" algn="l" defTabSz="457200" rtl="0" eaLnBrk="1" fontAlgn="auto" latinLnBrk="0" hangingPunct="1">
              <a:lnSpc>
                <a:spcPct val="100000"/>
              </a:lnSpc>
              <a:spcBef>
                <a:spcPct val="20000"/>
              </a:spcBef>
              <a:spcAft>
                <a:spcPts val="600"/>
              </a:spcAft>
              <a:buClr>
                <a:srgbClr val="83992A"/>
              </a:buClr>
              <a:buSzPct val="115000"/>
              <a:buFont typeface="Arial"/>
              <a:buChar char="•"/>
              <a:tabLst/>
              <a:defRPr/>
            </a:pPr>
            <a:r>
              <a:rPr kumimoji="0" lang="ru-RU" sz="2200" b="0" i="0" u="none" strike="noStrike" kern="1200" cap="none" spc="0" normalizeH="0" baseline="0" noProof="0" dirty="0">
                <a:ln>
                  <a:noFill/>
                </a:ln>
                <a:solidFill>
                  <a:prstClr val="black">
                    <a:lumMod val="85000"/>
                    <a:lumOff val="15000"/>
                  </a:prstClr>
                </a:solidFill>
                <a:effectLst/>
                <a:uLnTx/>
                <a:uFillTx/>
                <a:latin typeface="Garamond"/>
                <a:ea typeface="+mn-ea"/>
                <a:cs typeface="+mn-cs"/>
              </a:rPr>
              <a:t>Зато се на дијететским суплементима не би смеле истицати декларације; „да они служе у сврху постављања дијагнозе, лечења и превенције било које болести или стања“. </a:t>
            </a:r>
          </a:p>
          <a:p>
            <a:pPr marL="285750" marR="0" lvl="0" indent="-285750" algn="l" defTabSz="457200" rtl="0" eaLnBrk="1" fontAlgn="auto" latinLnBrk="0" hangingPunct="1">
              <a:lnSpc>
                <a:spcPct val="100000"/>
              </a:lnSpc>
              <a:spcBef>
                <a:spcPct val="20000"/>
              </a:spcBef>
              <a:spcAft>
                <a:spcPts val="600"/>
              </a:spcAft>
              <a:buClr>
                <a:srgbClr val="83992A"/>
              </a:buClr>
              <a:buSzPct val="115000"/>
              <a:buFont typeface="Arial"/>
              <a:buChar char="•"/>
              <a:tabLst/>
              <a:defRPr/>
            </a:pPr>
            <a:r>
              <a:rPr kumimoji="0" lang="ru-RU" sz="2200" b="0" i="0" u="none" strike="noStrike" kern="1200" cap="none" spc="0" normalizeH="0" baseline="0" noProof="0" dirty="0">
                <a:ln>
                  <a:noFill/>
                </a:ln>
                <a:solidFill>
                  <a:prstClr val="black">
                    <a:lumMod val="85000"/>
                    <a:lumOff val="15000"/>
                  </a:prstClr>
                </a:solidFill>
                <a:effectLst/>
                <a:uLnTx/>
                <a:uFillTx/>
                <a:latin typeface="Garamond"/>
                <a:ea typeface="+mn-ea"/>
                <a:cs typeface="+mn-cs"/>
              </a:rPr>
              <a:t>У „Директиви за исхрану Европске уније 2002/46/EC“ из 2002. захтева се да дијететски суплементи буду безбедни у погледу доза и чистоће. Само они дијететски суплементи за које је доказано да су безбедни могу се наћи на тржишту ЕУ и продавати без лекарског рецепта</a:t>
            </a:r>
            <a:endParaRPr kumimoji="0" lang="en-US" sz="2200" b="0" i="0" u="none" strike="noStrike" kern="1200" cap="none" spc="0" normalizeH="0" baseline="0" noProof="0" dirty="0">
              <a:ln>
                <a:noFill/>
              </a:ln>
              <a:solidFill>
                <a:prstClr val="black">
                  <a:lumMod val="85000"/>
                  <a:lumOff val="15000"/>
                </a:prstClr>
              </a:solidFill>
              <a:effectLst/>
              <a:uLnTx/>
              <a:uFillTx/>
              <a:latin typeface="Garamond"/>
              <a:ea typeface="+mn-ea"/>
              <a:cs typeface="+mn-cs"/>
            </a:endParaRPr>
          </a:p>
          <a:p>
            <a:pPr marL="0" indent="0">
              <a:buNone/>
            </a:pPr>
            <a:endParaRPr lang="en-US" dirty="0"/>
          </a:p>
        </p:txBody>
      </p:sp>
    </p:spTree>
    <p:extLst>
      <p:ext uri="{BB962C8B-B14F-4D97-AF65-F5344CB8AC3E}">
        <p14:creationId xmlns:p14="http://schemas.microsoft.com/office/powerpoint/2010/main" xmlns="" val="6875724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1F12505-87A0-4AFB-95FC-2FCDA7FEF712}"/>
              </a:ext>
            </a:extLst>
          </p:cNvPr>
          <p:cNvSpPr>
            <a:spLocks noGrp="1"/>
          </p:cNvSpPr>
          <p:nvPr>
            <p:ph type="title"/>
          </p:nvPr>
        </p:nvSpPr>
        <p:spPr/>
        <p:txBody>
          <a:bodyPr/>
          <a:lstStyle/>
          <a:p>
            <a:r>
              <a:rPr lang="sr-Cyrl-RS" dirty="0"/>
              <a:t>Биолошки заснована пракса</a:t>
            </a:r>
            <a:endParaRPr lang="en-US" dirty="0"/>
          </a:p>
        </p:txBody>
      </p:sp>
      <p:sp>
        <p:nvSpPr>
          <p:cNvPr id="3" name="Content Placeholder 2">
            <a:extLst>
              <a:ext uri="{FF2B5EF4-FFF2-40B4-BE49-F238E27FC236}">
                <a16:creationId xmlns:a16="http://schemas.microsoft.com/office/drawing/2014/main" xmlns="" id="{8E4CB5F4-103E-4CDA-B9F6-717ED299F422}"/>
              </a:ext>
            </a:extLst>
          </p:cNvPr>
          <p:cNvSpPr>
            <a:spLocks noGrp="1"/>
          </p:cNvSpPr>
          <p:nvPr>
            <p:ph idx="1"/>
          </p:nvPr>
        </p:nvSpPr>
        <p:spPr/>
        <p:txBody>
          <a:bodyPr>
            <a:normAutofit fontScale="92500" lnSpcReduction="20000"/>
          </a:bodyPr>
          <a:lstStyle/>
          <a:p>
            <a:r>
              <a:rPr lang="ru-RU" dirty="0"/>
              <a:t>С краја 20. века у свету је започео процес перманентног пораста интересовања, све већег броја људи, за коришћење дијететских суплемената или додатака у исхрани.</a:t>
            </a:r>
          </a:p>
          <a:p>
            <a:r>
              <a:rPr lang="ru-RU" dirty="0"/>
              <a:t>Тако је само у Европи током 2003. трговина биљним препаратима достигла ниво од 5,3 милијарде долара (Немачка 2,1, Француска 1,1 док су све остале земље ЕУ у ту сврху потрошиле 2,1 милијарду долара).</a:t>
            </a:r>
          </a:p>
          <a:p>
            <a:r>
              <a:rPr lang="ru-RU" dirty="0"/>
              <a:t>Оваквом интересовању и потрошњи умногоме је допринела све агреагресивнија рекламна кампања произвођача дијететских суплемента који нуде биљне суплементе у циљу унапређења општег здравља, поправљања енергетског стања и кондиције, и спречавања и лечења разних обољења. </a:t>
            </a:r>
          </a:p>
          <a:p>
            <a:endParaRPr lang="en-US" dirty="0"/>
          </a:p>
        </p:txBody>
      </p:sp>
    </p:spTree>
    <p:extLst>
      <p:ext uri="{BB962C8B-B14F-4D97-AF65-F5344CB8AC3E}">
        <p14:creationId xmlns:p14="http://schemas.microsoft.com/office/powerpoint/2010/main" xmlns="" val="176189157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A6304C5-AEE9-4415-B7D4-664C05F168E7}"/>
              </a:ext>
            </a:extLst>
          </p:cNvPr>
          <p:cNvSpPr>
            <a:spLocks noGrp="1"/>
          </p:cNvSpPr>
          <p:nvPr>
            <p:ph type="title"/>
          </p:nvPr>
        </p:nvSpPr>
        <p:spPr/>
        <p:txBody>
          <a:bodyPr>
            <a:normAutofit fontScale="90000"/>
          </a:bodyPr>
          <a:lstStyle/>
          <a:p>
            <a:r>
              <a:rPr lang="ru-RU" dirty="0"/>
              <a:t>Технике засноване на манипулацији тела</a:t>
            </a:r>
            <a:br>
              <a:rPr lang="ru-RU" dirty="0"/>
            </a:br>
            <a:endParaRPr lang="en-US" dirty="0"/>
          </a:p>
        </p:txBody>
      </p:sp>
      <p:sp>
        <p:nvSpPr>
          <p:cNvPr id="3" name="Content Placeholder 2">
            <a:extLst>
              <a:ext uri="{FF2B5EF4-FFF2-40B4-BE49-F238E27FC236}">
                <a16:creationId xmlns:a16="http://schemas.microsoft.com/office/drawing/2014/main" xmlns="" id="{531D16B6-1A05-42B0-989B-68D2E748518C}"/>
              </a:ext>
            </a:extLst>
          </p:cNvPr>
          <p:cNvSpPr>
            <a:spLocks noGrp="1"/>
          </p:cNvSpPr>
          <p:nvPr>
            <p:ph idx="1"/>
          </p:nvPr>
        </p:nvSpPr>
        <p:spPr/>
        <p:txBody>
          <a:bodyPr>
            <a:normAutofit fontScale="62500" lnSpcReduction="20000"/>
          </a:bodyPr>
          <a:lstStyle/>
          <a:p>
            <a:endParaRPr lang="ru-RU" dirty="0"/>
          </a:p>
          <a:p>
            <a:r>
              <a:rPr lang="ru-RU" dirty="0"/>
              <a:t>Примена техника заснованих на манипулацији тела показује значајан пораст у развијеним земљама света. Тако у САД, од свих посета терапеутима који се баве традиционалним медицинским поступцима манипулација телом, око 50% отпада на посете хиропрактичарима и терапеутима који пружају услуге масаже.</a:t>
            </a:r>
          </a:p>
          <a:p>
            <a:r>
              <a:rPr lang="ru-RU" dirty="0"/>
              <a:t>Бројне технике које су засноване на манипулацији тела, своје извориште имају у традицоналној медицини Кине, Индије и Египта, али неке попут хиропраксе и остеопатије настале су с почетка 20. века у САД. </a:t>
            </a:r>
          </a:p>
          <a:p>
            <a:r>
              <a:rPr lang="ru-RU" dirty="0"/>
              <a:t>Основни принципи ових техника засновани су на манипулацији појединим органским системима тела, као што су нпр. коштано-зглобни систем, циркулациони систем и лимфни систем. </a:t>
            </a:r>
          </a:p>
          <a:p>
            <a:r>
              <a:rPr lang="ru-RU" dirty="0"/>
              <a:t>Тако у току терапије хиропрактичари и остеопати користе брзе покрете, масажисти користе снажне и споре покрете, док се у краниосакралној масажи покрети искључиво нежни. Многи терапеути поседују основна знања из анатомије и хумане физиологије. Упркос разликама између терапеута које углавном проистичу из покушаја терапеута да поступак прилагоде свакој особи понаособ, постоје и заједнички принципи који у себи обједињавају многе групе међусобно хетерогених техника.</a:t>
            </a:r>
          </a:p>
          <a:p>
            <a:endParaRPr lang="ru-RU" dirty="0"/>
          </a:p>
        </p:txBody>
      </p:sp>
    </p:spTree>
    <p:extLst>
      <p:ext uri="{BB962C8B-B14F-4D97-AF65-F5344CB8AC3E}">
        <p14:creationId xmlns:p14="http://schemas.microsoft.com/office/powerpoint/2010/main" xmlns="" val="180939559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57F4DC4-EB2A-48E7-83BC-B01E6CE9EB72}"/>
              </a:ext>
            </a:extLst>
          </p:cNvPr>
          <p:cNvSpPr>
            <a:spLocks noGrp="1"/>
          </p:cNvSpPr>
          <p:nvPr>
            <p:ph type="title"/>
          </p:nvPr>
        </p:nvSpPr>
        <p:spPr/>
        <p:txBody>
          <a:bodyPr>
            <a:normAutofit fontScale="90000"/>
          </a:bodyPr>
          <a:lstStyle/>
          <a:p>
            <a:r>
              <a:rPr lang="ru-RU" dirty="0"/>
              <a:t>Технике засноване на манипулацији тела</a:t>
            </a:r>
            <a:endParaRPr lang="en-US" dirty="0"/>
          </a:p>
        </p:txBody>
      </p:sp>
      <p:sp>
        <p:nvSpPr>
          <p:cNvPr id="3" name="Content Placeholder 2">
            <a:extLst>
              <a:ext uri="{FF2B5EF4-FFF2-40B4-BE49-F238E27FC236}">
                <a16:creationId xmlns:a16="http://schemas.microsoft.com/office/drawing/2014/main" xmlns="" id="{DD3E3DEC-00A9-4A39-A316-F08DF4FACD99}"/>
              </a:ext>
            </a:extLst>
          </p:cNvPr>
          <p:cNvSpPr>
            <a:spLocks noGrp="1"/>
          </p:cNvSpPr>
          <p:nvPr>
            <p:ph idx="1"/>
          </p:nvPr>
        </p:nvSpPr>
        <p:spPr/>
        <p:txBody>
          <a:bodyPr>
            <a:normAutofit fontScale="92500" lnSpcReduction="10000"/>
          </a:bodyPr>
          <a:lstStyle/>
          <a:p>
            <a:r>
              <a:rPr lang="ru-RU" dirty="0"/>
              <a:t>Без обзира на широку примену ових техника оне нису још достигле ниво да буду признате као научне дисциплине равноправне са класичном медицином. </a:t>
            </a:r>
          </a:p>
          <a:p>
            <a:r>
              <a:rPr lang="ru-RU" dirty="0"/>
              <a:t>У многим студијама наводе се позитивни ефекти манипулативних техника и указује на њихову безбедност, али истраживачи који се баве изучавањем механизама који леже у основи појединих манипулативних техника наилазе на велике потешкоће које још увек нису задовољавајуће разрешене. </a:t>
            </a:r>
          </a:p>
          <a:p>
            <a:r>
              <a:rPr lang="ru-RU" dirty="0"/>
              <a:t>Упркос многим интересантним експериментним запажањима права природа механизама деловања манипулативних техника слабо је разјашњена и у литератури која се тиме бави, приметна је празнина. </a:t>
            </a:r>
          </a:p>
          <a:p>
            <a:endParaRPr lang="en-US" dirty="0"/>
          </a:p>
        </p:txBody>
      </p:sp>
    </p:spTree>
    <p:extLst>
      <p:ext uri="{BB962C8B-B14F-4D97-AF65-F5344CB8AC3E}">
        <p14:creationId xmlns:p14="http://schemas.microsoft.com/office/powerpoint/2010/main" xmlns="" val="271346934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12C52C7-BFD9-432D-92FC-D4B7DC7143EE}"/>
              </a:ext>
            </a:extLst>
          </p:cNvPr>
          <p:cNvSpPr>
            <a:spLocks noGrp="1"/>
          </p:cNvSpPr>
          <p:nvPr>
            <p:ph type="title"/>
          </p:nvPr>
        </p:nvSpPr>
        <p:spPr/>
        <p:txBody>
          <a:bodyPr>
            <a:normAutofit fontScale="90000"/>
          </a:bodyPr>
          <a:lstStyle/>
          <a:p>
            <a:r>
              <a:rPr lang="ru-RU" dirty="0"/>
              <a:t>Хиропракса</a:t>
            </a:r>
            <a:br>
              <a:rPr lang="ru-RU" dirty="0"/>
            </a:br>
            <a:endParaRPr lang="en-US" dirty="0"/>
          </a:p>
        </p:txBody>
      </p:sp>
      <p:sp>
        <p:nvSpPr>
          <p:cNvPr id="3" name="Content Placeholder 2">
            <a:extLst>
              <a:ext uri="{FF2B5EF4-FFF2-40B4-BE49-F238E27FC236}">
                <a16:creationId xmlns:a16="http://schemas.microsoft.com/office/drawing/2014/main" xmlns="" id="{4537A549-36DC-46F8-A1EF-6A996C6F455F}"/>
              </a:ext>
            </a:extLst>
          </p:cNvPr>
          <p:cNvSpPr>
            <a:spLocks noGrp="1"/>
          </p:cNvSpPr>
          <p:nvPr>
            <p:ph idx="1"/>
          </p:nvPr>
        </p:nvSpPr>
        <p:spPr/>
        <p:txBody>
          <a:bodyPr/>
          <a:lstStyle/>
          <a:p>
            <a:endParaRPr lang="ru-RU" dirty="0"/>
          </a:p>
          <a:p>
            <a:r>
              <a:rPr lang="ru-RU" dirty="0"/>
              <a:t>Основне поставке хиропрактичке филозофије су да је здрав, јак, еластичан и уравнотежен кичмени стуб основ за нормално функционисање и размену информација између различитих делова тела и органских система, са једне стране, и мозга, са друге стране. </a:t>
            </a:r>
            <a:endParaRPr lang="en-US" dirty="0"/>
          </a:p>
        </p:txBody>
      </p:sp>
    </p:spTree>
    <p:extLst>
      <p:ext uri="{BB962C8B-B14F-4D97-AF65-F5344CB8AC3E}">
        <p14:creationId xmlns:p14="http://schemas.microsoft.com/office/powerpoint/2010/main" xmlns="" val="40194083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333E9FF-C2DB-45AB-8065-A9EAA782F30C}"/>
              </a:ext>
            </a:extLst>
          </p:cNvPr>
          <p:cNvSpPr>
            <a:spLocks noGrp="1"/>
          </p:cNvSpPr>
          <p:nvPr>
            <p:ph type="title"/>
          </p:nvPr>
        </p:nvSpPr>
        <p:spPr/>
        <p:txBody>
          <a:bodyPr>
            <a:normAutofit fontScale="90000"/>
          </a:bodyPr>
          <a:lstStyle/>
          <a:p>
            <a:r>
              <a:rPr lang="ru-RU" dirty="0"/>
              <a:t>Остеопатска медицина</a:t>
            </a:r>
            <a:br>
              <a:rPr lang="ru-RU" dirty="0"/>
            </a:br>
            <a:endParaRPr lang="en-US" dirty="0"/>
          </a:p>
        </p:txBody>
      </p:sp>
      <p:sp>
        <p:nvSpPr>
          <p:cNvPr id="3" name="Content Placeholder 2">
            <a:extLst>
              <a:ext uri="{FF2B5EF4-FFF2-40B4-BE49-F238E27FC236}">
                <a16:creationId xmlns:a16="http://schemas.microsoft.com/office/drawing/2014/main" xmlns="" id="{3D717E1B-1054-4A93-BD59-7E2AABC9B914}"/>
              </a:ext>
            </a:extLst>
          </p:cNvPr>
          <p:cNvSpPr>
            <a:spLocks noGrp="1"/>
          </p:cNvSpPr>
          <p:nvPr>
            <p:ph idx="1"/>
          </p:nvPr>
        </p:nvSpPr>
        <p:spPr/>
        <p:txBody>
          <a:bodyPr>
            <a:normAutofit fontScale="85000" lnSpcReduction="20000"/>
          </a:bodyPr>
          <a:lstStyle/>
          <a:p>
            <a:endParaRPr lang="ru-RU" dirty="0"/>
          </a:p>
          <a:p>
            <a:r>
              <a:rPr lang="ru-RU" dirty="0"/>
              <a:t>Остеопатска медицина заснива се на четири остеопатска принципа: тело је повезана целина;  структура и функције су међусобно повезане;  тело поседује механизме за самоизлечење и самоусклађивање.</a:t>
            </a:r>
          </a:p>
          <a:p>
            <a:pPr marL="0" indent="0">
              <a:buNone/>
            </a:pPr>
            <a:endParaRPr lang="ru-RU" dirty="0"/>
          </a:p>
          <a:p>
            <a:r>
              <a:rPr lang="ru-RU" dirty="0"/>
              <a:t>Главни терапеутски принципи остеопатске медицине је манипулација зглобовима, која је комбинована са физикалном медицином и саветима за исправно држање тела.</a:t>
            </a:r>
          </a:p>
          <a:p>
            <a:endParaRPr lang="ru-RU" dirty="0"/>
          </a:p>
          <a:p>
            <a:r>
              <a:rPr lang="ru-RU" dirty="0"/>
              <a:t>У САД лекари остеопатске медицине су јако цењени и признати (са неограниченом дозволом за рад) и чине око 5% свих лекара и збрињавају око 10% Американаца. </a:t>
            </a:r>
            <a:endParaRPr lang="en-US" dirty="0"/>
          </a:p>
        </p:txBody>
      </p:sp>
    </p:spTree>
    <p:extLst>
      <p:ext uri="{BB962C8B-B14F-4D97-AF65-F5344CB8AC3E}">
        <p14:creationId xmlns:p14="http://schemas.microsoft.com/office/powerpoint/2010/main" xmlns="" val="216381765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6DC7C7D-CEC2-452C-A8E3-630502B8AB7C}"/>
              </a:ext>
            </a:extLst>
          </p:cNvPr>
          <p:cNvSpPr>
            <a:spLocks noGrp="1"/>
          </p:cNvSpPr>
          <p:nvPr>
            <p:ph type="title"/>
          </p:nvPr>
        </p:nvSpPr>
        <p:spPr/>
        <p:txBody>
          <a:bodyPr>
            <a:normAutofit fontScale="90000"/>
          </a:bodyPr>
          <a:lstStyle/>
          <a:p>
            <a:r>
              <a:rPr lang="ru-RU" dirty="0"/>
              <a:t>Краниосакрална остеопатска терапија</a:t>
            </a:r>
            <a:br>
              <a:rPr lang="ru-RU" dirty="0"/>
            </a:br>
            <a:endParaRPr lang="en-US" dirty="0"/>
          </a:p>
        </p:txBody>
      </p:sp>
      <p:sp>
        <p:nvSpPr>
          <p:cNvPr id="3" name="Content Placeholder 2">
            <a:extLst>
              <a:ext uri="{FF2B5EF4-FFF2-40B4-BE49-F238E27FC236}">
                <a16:creationId xmlns:a16="http://schemas.microsoft.com/office/drawing/2014/main" xmlns="" id="{3F914561-6FAC-4C9C-B5CF-39079E8DEB5B}"/>
              </a:ext>
            </a:extLst>
          </p:cNvPr>
          <p:cNvSpPr>
            <a:spLocks noGrp="1"/>
          </p:cNvSpPr>
          <p:nvPr>
            <p:ph idx="1"/>
          </p:nvPr>
        </p:nvSpPr>
        <p:spPr>
          <a:xfrm>
            <a:off x="1329271" y="2285999"/>
            <a:ext cx="9601196" cy="3318936"/>
          </a:xfrm>
        </p:spPr>
        <p:txBody>
          <a:bodyPr>
            <a:normAutofit fontScale="92500" lnSpcReduction="20000"/>
          </a:bodyPr>
          <a:lstStyle/>
          <a:p>
            <a:pPr marL="0" indent="0">
              <a:buNone/>
            </a:pPr>
            <a:endParaRPr lang="ru-RU" dirty="0"/>
          </a:p>
          <a:p>
            <a:r>
              <a:rPr lang="ru-RU" dirty="0"/>
              <a:t>Краниосакрална терапија је облик мануелне терапије која има за циљ да хармонизује функције различитих телесних система. Заснива се на принципу да ЦНС пулсира одређеним ритмовима, а да церброспинални ликвор, крв и лимфа прате те пулсације. Чврсте овојнице мозга (дура матер) омогућавају њихово преношење на нивоу лобање, кичменог стуба и сакрума. </a:t>
            </a:r>
          </a:p>
          <a:p>
            <a:r>
              <a:rPr lang="ru-RU" dirty="0"/>
              <a:t>Добро увежбана особа осећа ове пулсације и када примети искривљени набој и ограничену покретљивост, на томе делу примењује благу масажу, али и много већу силу, што зависи од познавања анатомије, што треба да омогући успостављање нарушене равнотеже у организму пацијента</a:t>
            </a:r>
            <a:endParaRPr lang="en-US" dirty="0"/>
          </a:p>
        </p:txBody>
      </p:sp>
    </p:spTree>
    <p:extLst>
      <p:ext uri="{BB962C8B-B14F-4D97-AF65-F5344CB8AC3E}">
        <p14:creationId xmlns:p14="http://schemas.microsoft.com/office/powerpoint/2010/main" xmlns="" val="146891135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1C0F63C-DDC1-4669-9662-26A53ED4216B}"/>
              </a:ext>
            </a:extLst>
          </p:cNvPr>
          <p:cNvSpPr>
            <a:spLocks noGrp="1"/>
          </p:cNvSpPr>
          <p:nvPr>
            <p:ph type="title"/>
          </p:nvPr>
        </p:nvSpPr>
        <p:spPr/>
        <p:txBody>
          <a:bodyPr>
            <a:normAutofit fontScale="90000"/>
          </a:bodyPr>
          <a:lstStyle/>
          <a:p>
            <a:r>
              <a:rPr lang="ru-RU" dirty="0"/>
              <a:t>Ролфинг</a:t>
            </a:r>
            <a:br>
              <a:rPr lang="ru-RU" dirty="0"/>
            </a:br>
            <a:endParaRPr lang="en-US" dirty="0"/>
          </a:p>
        </p:txBody>
      </p:sp>
      <p:sp>
        <p:nvSpPr>
          <p:cNvPr id="3" name="Content Placeholder 2">
            <a:extLst>
              <a:ext uri="{FF2B5EF4-FFF2-40B4-BE49-F238E27FC236}">
                <a16:creationId xmlns:a16="http://schemas.microsoft.com/office/drawing/2014/main" xmlns="" id="{378612AE-00E8-4316-861E-2F41B7E9E51B}"/>
              </a:ext>
            </a:extLst>
          </p:cNvPr>
          <p:cNvSpPr>
            <a:spLocks noGrp="1"/>
          </p:cNvSpPr>
          <p:nvPr>
            <p:ph idx="1"/>
          </p:nvPr>
        </p:nvSpPr>
        <p:spPr>
          <a:xfrm>
            <a:off x="1320804" y="2201332"/>
            <a:ext cx="9601196" cy="3318936"/>
          </a:xfrm>
        </p:spPr>
        <p:txBody>
          <a:bodyPr>
            <a:normAutofit fontScale="92500"/>
          </a:bodyPr>
          <a:lstStyle/>
          <a:p>
            <a:endParaRPr lang="ru-RU" dirty="0"/>
          </a:p>
          <a:p>
            <a:r>
              <a:rPr lang="ru-RU" dirty="0"/>
              <a:t>Ролфинг техника која је раније називана структурна интеграција или повезивање заснива се на принципима способности опуштања, које побољшава повезаност структура, функција и енергетску организацију тела у односу на силу земљине теже. </a:t>
            </a:r>
          </a:p>
          <a:p>
            <a:r>
              <a:rPr lang="ru-RU" dirty="0"/>
              <a:t>Ролфинг је у истој мери филозофија и конкретна терапија додиром која захтева опуштање у равнотежи са самим собом и силом земљине теже, чиме долази до уравнотежења тела, уклањање бола, укочености и хроничног стреса. </a:t>
            </a:r>
            <a:endParaRPr lang="en-US" dirty="0"/>
          </a:p>
        </p:txBody>
      </p:sp>
    </p:spTree>
    <p:extLst>
      <p:ext uri="{BB962C8B-B14F-4D97-AF65-F5344CB8AC3E}">
        <p14:creationId xmlns:p14="http://schemas.microsoft.com/office/powerpoint/2010/main" xmlns="" val="303628520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BA4C250-E491-4DB3-90E7-16026E45DB7B}"/>
              </a:ext>
            </a:extLst>
          </p:cNvPr>
          <p:cNvSpPr>
            <a:spLocks noGrp="1"/>
          </p:cNvSpPr>
          <p:nvPr>
            <p:ph type="title"/>
          </p:nvPr>
        </p:nvSpPr>
        <p:spPr/>
        <p:txBody>
          <a:bodyPr>
            <a:normAutofit fontScale="90000"/>
          </a:bodyPr>
          <a:lstStyle/>
          <a:p>
            <a:r>
              <a:rPr lang="sr-Cyrl-RS" dirty="0"/>
              <a:t/>
            </a:r>
            <a:br>
              <a:rPr lang="sr-Cyrl-RS" dirty="0"/>
            </a:br>
            <a:endParaRPr lang="en-US" dirty="0"/>
          </a:p>
        </p:txBody>
      </p:sp>
      <p:sp>
        <p:nvSpPr>
          <p:cNvPr id="3" name="Content Placeholder 2">
            <a:extLst>
              <a:ext uri="{FF2B5EF4-FFF2-40B4-BE49-F238E27FC236}">
                <a16:creationId xmlns:a16="http://schemas.microsoft.com/office/drawing/2014/main" xmlns="" id="{A38F05DE-5769-49DF-9C03-6CE516301766}"/>
              </a:ext>
            </a:extLst>
          </p:cNvPr>
          <p:cNvSpPr>
            <a:spLocks noGrp="1"/>
          </p:cNvSpPr>
          <p:nvPr>
            <p:ph idx="1"/>
          </p:nvPr>
        </p:nvSpPr>
        <p:spPr>
          <a:xfrm>
            <a:off x="1295401" y="853440"/>
            <a:ext cx="9601196" cy="5022428"/>
          </a:xfrm>
        </p:spPr>
        <p:txBody>
          <a:bodyPr>
            <a:normAutofit fontScale="40000" lnSpcReduction="20000"/>
          </a:bodyPr>
          <a:lstStyle/>
          <a:p>
            <a:endParaRPr lang="ru-RU" b="1" dirty="0"/>
          </a:p>
          <a:p>
            <a:pPr marL="0" indent="0">
              <a:buNone/>
            </a:pPr>
            <a:r>
              <a:rPr lang="ru-RU" sz="4500" b="1" dirty="0"/>
              <a:t>Александерова техника</a:t>
            </a:r>
          </a:p>
          <a:p>
            <a:r>
              <a:rPr lang="ru-RU" sz="4500" dirty="0"/>
              <a:t>Александера техника учи човека и показује му начине како да поправи своје држање и кретање и да поједине мишиће користи правилно и ефикасно. Сама техника је више едукативна него терапијска метода.</a:t>
            </a:r>
          </a:p>
          <a:p>
            <a:pPr marL="0" indent="0">
              <a:buNone/>
            </a:pPr>
            <a:endParaRPr lang="ru-RU" sz="4500" dirty="0"/>
          </a:p>
          <a:p>
            <a:pPr marL="0" indent="0">
              <a:buNone/>
            </a:pPr>
            <a:r>
              <a:rPr lang="ru-RU" sz="4500" b="1" dirty="0"/>
              <a:t>Бовенова техника</a:t>
            </a:r>
            <a:endParaRPr lang="ru-RU" sz="4500" dirty="0"/>
          </a:p>
          <a:p>
            <a:r>
              <a:rPr lang="ru-RU" sz="4500" dirty="0"/>
              <a:t>Ова манипулација користи нежну масажу мишића и тетива преко њихових акупунктурних рефлексних тачака чиме се постиже опуштање напетости и успоставља равнотежа у оболелом делу тела.</a:t>
            </a:r>
          </a:p>
          <a:p>
            <a:endParaRPr lang="ru-RU" sz="4500" b="1" dirty="0"/>
          </a:p>
          <a:p>
            <a:pPr marL="0" indent="0">
              <a:buNone/>
            </a:pPr>
            <a:r>
              <a:rPr lang="ru-RU" sz="4500" b="1" dirty="0"/>
              <a:t>Фелденкраисов метод</a:t>
            </a:r>
            <a:endParaRPr lang="ru-RU" sz="4500" dirty="0"/>
          </a:p>
          <a:p>
            <a:r>
              <a:rPr lang="ru-RU" sz="4500" dirty="0"/>
              <a:t>Применом ове едукативне технике на индивидуалном плану се пасивним покретима и додиром болеснику побољшава свест о сопственим покретима, а потом се спорим активним покретима усмереним на различите људске функције покушава поново он научи извођењу правилних покрета. </a:t>
            </a:r>
            <a:endParaRPr lang="en-US" sz="4500" dirty="0"/>
          </a:p>
        </p:txBody>
      </p:sp>
    </p:spTree>
    <p:extLst>
      <p:ext uri="{BB962C8B-B14F-4D97-AF65-F5344CB8AC3E}">
        <p14:creationId xmlns:p14="http://schemas.microsoft.com/office/powerpoint/2010/main" xmlns="" val="34746403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C5CA52C2-21BC-4F3F-88A5-F0D0C966D5E0}"/>
              </a:ext>
            </a:extLst>
          </p:cNvPr>
          <p:cNvSpPr>
            <a:spLocks noGrp="1"/>
          </p:cNvSpPr>
          <p:nvPr>
            <p:ph idx="1"/>
          </p:nvPr>
        </p:nvSpPr>
        <p:spPr/>
        <p:txBody>
          <a:bodyPr/>
          <a:lstStyle/>
          <a:p>
            <a:r>
              <a:rPr lang="ru-RU" dirty="0"/>
              <a:t>Савремена медицинска истраживања су показала да већина људи у једном тренутку свог живота одлучују се да затраже помоћ традиционалне медицина и њених лекова. </a:t>
            </a:r>
          </a:p>
          <a:p>
            <a:r>
              <a:rPr lang="ru-RU" dirty="0"/>
              <a:t>И тада савремени човек почиње да користи методе древних терапија, заснованих на вишевековном искуству, некада старих народа.</a:t>
            </a:r>
            <a:endParaRPr lang="en-US" dirty="0"/>
          </a:p>
        </p:txBody>
      </p:sp>
    </p:spTree>
    <p:extLst>
      <p:ext uri="{BB962C8B-B14F-4D97-AF65-F5344CB8AC3E}">
        <p14:creationId xmlns:p14="http://schemas.microsoft.com/office/powerpoint/2010/main" xmlns="" val="275203034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F571700-2654-4A52-B18C-B4559A7ACB63}"/>
              </a:ext>
            </a:extLst>
          </p:cNvPr>
          <p:cNvSpPr>
            <a:spLocks noGrp="1"/>
          </p:cNvSpPr>
          <p:nvPr>
            <p:ph type="title"/>
          </p:nvPr>
        </p:nvSpPr>
        <p:spPr/>
        <p:txBody>
          <a:bodyPr>
            <a:normAutofit/>
          </a:bodyPr>
          <a:lstStyle/>
          <a:p>
            <a:pPr marL="285750" marR="0" lvl="0" indent="-285750" defTabSz="457200" rtl="0" eaLnBrk="1" fontAlgn="auto" latinLnBrk="0" hangingPunct="1">
              <a:lnSpc>
                <a:spcPct val="100000"/>
              </a:lnSpc>
              <a:spcBef>
                <a:spcPct val="20000"/>
              </a:spcBef>
              <a:spcAft>
                <a:spcPts val="600"/>
              </a:spcAft>
              <a:tabLst/>
              <a:defRPr/>
            </a:pPr>
            <a:r>
              <a:rPr kumimoji="0" lang="ru-RU" sz="2400" b="0" i="0" u="none" strike="noStrike" kern="1200" cap="none" spc="0" normalizeH="0" baseline="0" noProof="0" dirty="0">
                <a:ln>
                  <a:noFill/>
                </a:ln>
                <a:solidFill>
                  <a:prstClr val="black">
                    <a:lumMod val="85000"/>
                    <a:lumOff val="15000"/>
                  </a:prstClr>
                </a:solidFill>
                <a:effectLst/>
                <a:uLnTx/>
                <a:uFillTx/>
                <a:latin typeface="Garamond" panose="02020404030301010803"/>
                <a:ea typeface="+mn-ea"/>
                <a:cs typeface="+mn-cs"/>
              </a:rPr>
              <a:t>Рефлекслогија</a:t>
            </a:r>
            <a:br>
              <a:rPr kumimoji="0" lang="ru-RU" sz="2400" b="0" i="0" u="none" strike="noStrike" kern="1200" cap="none" spc="0" normalizeH="0" baseline="0" noProof="0" dirty="0">
                <a:ln>
                  <a:noFill/>
                </a:ln>
                <a:solidFill>
                  <a:prstClr val="black">
                    <a:lumMod val="85000"/>
                    <a:lumOff val="15000"/>
                  </a:prstClr>
                </a:solidFill>
                <a:effectLst/>
                <a:uLnTx/>
                <a:uFillTx/>
                <a:latin typeface="Garamond" panose="02020404030301010803"/>
                <a:ea typeface="+mn-ea"/>
                <a:cs typeface="+mn-cs"/>
              </a:rPr>
            </a:br>
            <a:endParaRPr lang="en-US" sz="2400" dirty="0"/>
          </a:p>
        </p:txBody>
      </p:sp>
      <p:sp>
        <p:nvSpPr>
          <p:cNvPr id="3" name="Content Placeholder 2">
            <a:extLst>
              <a:ext uri="{FF2B5EF4-FFF2-40B4-BE49-F238E27FC236}">
                <a16:creationId xmlns:a16="http://schemas.microsoft.com/office/drawing/2014/main" xmlns="" id="{D786E340-250E-487E-ADD7-477FE28F4D5A}"/>
              </a:ext>
            </a:extLst>
          </p:cNvPr>
          <p:cNvSpPr>
            <a:spLocks noGrp="1"/>
          </p:cNvSpPr>
          <p:nvPr>
            <p:ph idx="1"/>
          </p:nvPr>
        </p:nvSpPr>
        <p:spPr>
          <a:xfrm>
            <a:off x="1295404" y="2429932"/>
            <a:ext cx="9601196" cy="3539068"/>
          </a:xfrm>
        </p:spPr>
        <p:txBody>
          <a:bodyPr>
            <a:normAutofit fontScale="70000" lnSpcReduction="20000"/>
          </a:bodyPr>
          <a:lstStyle/>
          <a:p>
            <a:endParaRPr lang="ru-RU" dirty="0"/>
          </a:p>
          <a:p>
            <a:r>
              <a:rPr lang="ru-RU" dirty="0"/>
              <a:t>Рефлексолошка мапа стопала приказује „рефлексне зоне“ које рефлексолози користе у свом раду.</a:t>
            </a:r>
          </a:p>
          <a:p>
            <a:r>
              <a:rPr lang="ru-RU" dirty="0"/>
              <a:t>Рефлексологија или терапија зона је метод масаже, стискања или гњечења стопала (ређе дланова и ушних шкољки), у пределу „рефлексних зона“ у којима су мапирани органи тела. Ова техника, позната и као манипулација телом, заснива се на принципима традиционалне медицине о кретању енергије кроз тело, чијом се блокадом или стимулацијом може постићи оздрављење.</a:t>
            </a:r>
          </a:p>
          <a:p>
            <a:r>
              <a:rPr lang="ru-RU" dirty="0"/>
              <a:t>Рефлексологија је веома стара метода, која се примењује више од 3.000 (6.000) година у Кинеској, Тајландској, Индијијској, Египатској и другим културама Света. </a:t>
            </a:r>
          </a:p>
          <a:p>
            <a:r>
              <a:rPr lang="ru-RU" dirty="0"/>
              <a:t>Међусобна повезаност рефлекогених зона на стопалима и органима у телу била је познат и древним египатским лекарима, који су ове зоне сматрали „улазним вратима ка мистеријама тела“.</a:t>
            </a:r>
          </a:p>
          <a:p>
            <a:endParaRPr lang="ru-RU" dirty="0"/>
          </a:p>
        </p:txBody>
      </p:sp>
    </p:spTree>
    <p:extLst>
      <p:ext uri="{BB962C8B-B14F-4D97-AF65-F5344CB8AC3E}">
        <p14:creationId xmlns:p14="http://schemas.microsoft.com/office/powerpoint/2010/main" xmlns="" val="185088094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39174FD-E080-4149-9F49-20930AC896DD}"/>
              </a:ext>
            </a:extLst>
          </p:cNvPr>
          <p:cNvSpPr>
            <a:spLocks noGrp="1"/>
          </p:cNvSpPr>
          <p:nvPr>
            <p:ph type="title"/>
          </p:nvPr>
        </p:nvSpPr>
        <p:spPr/>
        <p:txBody>
          <a:bodyPr>
            <a:normAutofit fontScale="90000"/>
          </a:bodyPr>
          <a:lstStyle/>
          <a:p>
            <a:r>
              <a:rPr lang="ru-RU" dirty="0"/>
              <a:t>Туина</a:t>
            </a:r>
            <a:br>
              <a:rPr lang="ru-RU" dirty="0"/>
            </a:br>
            <a:endParaRPr lang="en-US" dirty="0"/>
          </a:p>
        </p:txBody>
      </p:sp>
      <p:sp>
        <p:nvSpPr>
          <p:cNvPr id="3" name="Content Placeholder 2">
            <a:extLst>
              <a:ext uri="{FF2B5EF4-FFF2-40B4-BE49-F238E27FC236}">
                <a16:creationId xmlns:a16="http://schemas.microsoft.com/office/drawing/2014/main" xmlns="" id="{74E6851B-05A5-48A1-B1F4-2093F6726201}"/>
              </a:ext>
            </a:extLst>
          </p:cNvPr>
          <p:cNvSpPr>
            <a:spLocks noGrp="1"/>
          </p:cNvSpPr>
          <p:nvPr>
            <p:ph idx="1"/>
          </p:nvPr>
        </p:nvSpPr>
        <p:spPr>
          <a:xfrm>
            <a:off x="1371601" y="2387599"/>
            <a:ext cx="9601196" cy="3691468"/>
          </a:xfrm>
        </p:spPr>
        <p:txBody>
          <a:bodyPr>
            <a:normAutofit fontScale="70000" lnSpcReduction="20000"/>
          </a:bodyPr>
          <a:lstStyle/>
          <a:p>
            <a:endParaRPr lang="ru-RU" dirty="0"/>
          </a:p>
          <a:p>
            <a:r>
              <a:rPr lang="ru-RU" dirty="0"/>
              <a:t>Метода Туина представља један од видова акупунктуре, која се користи у Кини око 2000 година.  </a:t>
            </a:r>
          </a:p>
          <a:p>
            <a:r>
              <a:rPr lang="ru-RU" dirty="0"/>
              <a:t>Туина заснива се на теорији традиционалне кинеске медицине о проток животне енергије qu (у преводу чи), која кружи по телу одређеним путевима или меридијанима, који служе као основа за оријентацију у терапији. </a:t>
            </a:r>
          </a:p>
          <a:p>
            <a:r>
              <a:rPr lang="ru-RU" dirty="0"/>
              <a:t>Лечење Туина методом се изводи тако што практичар прстима врши дозирани притисак и масажу акупунктурних тачака. Лечење овом методом се може изводити и уз употребу кинеског биља и разних вибратора. </a:t>
            </a:r>
          </a:p>
          <a:p>
            <a:r>
              <a:rPr lang="ru-RU" dirty="0"/>
              <a:t>У типичноој Туина сеанси, пацијент, носи широку одећу и без обуће, лежи на терапеутском столу или на тепиху, на поду. Терапеут након испитивања специфичних проблеме пацијента почиње да примењује посебан протокол лечења, мануелну акупресуру која је усмерена ка специфичаним болним подручјима, и њиховим акупунктурним тачкама, енергетским меридијанима, у мишићима и зглобовима. Сеанса траје од 30 минута до 1 часа. У зависности од специфичних проблеме пацијента, терапеут може спровести и додатне третмане</a:t>
            </a:r>
            <a:endParaRPr lang="en-US" dirty="0"/>
          </a:p>
        </p:txBody>
      </p:sp>
    </p:spTree>
    <p:extLst>
      <p:ext uri="{BB962C8B-B14F-4D97-AF65-F5344CB8AC3E}">
        <p14:creationId xmlns:p14="http://schemas.microsoft.com/office/powerpoint/2010/main" xmlns="" val="159343648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7454CB4-17F0-4841-AC63-DE010EB6FAA8}"/>
              </a:ext>
            </a:extLst>
          </p:cNvPr>
          <p:cNvSpPr>
            <a:spLocks noGrp="1"/>
          </p:cNvSpPr>
          <p:nvPr>
            <p:ph type="title"/>
          </p:nvPr>
        </p:nvSpPr>
        <p:spPr>
          <a:xfrm>
            <a:off x="1356362" y="616372"/>
            <a:ext cx="9601196" cy="1303867"/>
          </a:xfrm>
        </p:spPr>
        <p:txBody>
          <a:bodyPr>
            <a:normAutofit fontScale="90000"/>
          </a:bodyPr>
          <a:lstStyle/>
          <a:p>
            <a:r>
              <a:rPr lang="ru-RU" dirty="0"/>
              <a:t>Масажа</a:t>
            </a:r>
            <a:br>
              <a:rPr lang="ru-RU" dirty="0"/>
            </a:br>
            <a:endParaRPr lang="en-US" dirty="0"/>
          </a:p>
        </p:txBody>
      </p:sp>
      <p:sp>
        <p:nvSpPr>
          <p:cNvPr id="3" name="Content Placeholder 2">
            <a:extLst>
              <a:ext uri="{FF2B5EF4-FFF2-40B4-BE49-F238E27FC236}">
                <a16:creationId xmlns:a16="http://schemas.microsoft.com/office/drawing/2014/main" xmlns="" id="{AC876100-D95B-46E2-ABC4-3333E562EA8D}"/>
              </a:ext>
            </a:extLst>
          </p:cNvPr>
          <p:cNvSpPr>
            <a:spLocks noGrp="1"/>
          </p:cNvSpPr>
          <p:nvPr>
            <p:ph idx="1"/>
          </p:nvPr>
        </p:nvSpPr>
        <p:spPr>
          <a:xfrm>
            <a:off x="1319785" y="1353312"/>
            <a:ext cx="9601196" cy="4559808"/>
          </a:xfrm>
        </p:spPr>
        <p:txBody>
          <a:bodyPr>
            <a:normAutofit fontScale="32500" lnSpcReduction="20000"/>
          </a:bodyPr>
          <a:lstStyle/>
          <a:p>
            <a:endParaRPr lang="ru-RU" dirty="0"/>
          </a:p>
          <a:p>
            <a:r>
              <a:rPr lang="ru-RU" sz="4900" dirty="0"/>
              <a:t>Лечење масажом обухвата различите врсте манипулације меким ткивом тела, примењујући притисак и покрете. Масажа је као терапија примењивана у свим познатим цивилизацијама, а данас постоји много њених модалитета. Најпознатији модалитети масаже су:</a:t>
            </a:r>
          </a:p>
          <a:p>
            <a:pPr marL="0" indent="0">
              <a:buNone/>
            </a:pPr>
            <a:endParaRPr lang="ru-RU" sz="4900" dirty="0"/>
          </a:p>
          <a:p>
            <a:r>
              <a:rPr lang="ru-RU" sz="4900" dirty="0"/>
              <a:t>    традиционална европска масажа,</a:t>
            </a:r>
          </a:p>
          <a:p>
            <a:r>
              <a:rPr lang="ru-RU" sz="4900" dirty="0"/>
              <a:t>    шведска масажа,</a:t>
            </a:r>
          </a:p>
          <a:p>
            <a:r>
              <a:rPr lang="ru-RU" sz="4900" dirty="0"/>
              <a:t>    спортска масажа,</a:t>
            </a:r>
          </a:p>
          <a:p>
            <a:r>
              <a:rPr lang="ru-RU" sz="4900" dirty="0"/>
              <a:t>    масажа дубоких ткива,</a:t>
            </a:r>
          </a:p>
          <a:p>
            <a:r>
              <a:rPr lang="ru-RU" sz="4900" dirty="0"/>
              <a:t>    савремена западна масажа,</a:t>
            </a:r>
          </a:p>
          <a:p>
            <a:r>
              <a:rPr lang="ru-RU" sz="4900" dirty="0"/>
              <a:t>    Трагер техника,</a:t>
            </a:r>
          </a:p>
          <a:p>
            <a:r>
              <a:rPr lang="ru-RU" sz="4900" dirty="0"/>
              <a:t>    ручна лимфна дренажа,</a:t>
            </a:r>
          </a:p>
          <a:p>
            <a:r>
              <a:rPr lang="ru-RU" sz="4900" dirty="0"/>
              <a:t>    живчано–мишићна масажа,</a:t>
            </a:r>
          </a:p>
          <a:p>
            <a:r>
              <a:rPr lang="ru-RU" sz="4900" dirty="0"/>
              <a:t>    Есален масажа,</a:t>
            </a:r>
          </a:p>
          <a:p>
            <a:r>
              <a:rPr lang="ru-RU" sz="4900" dirty="0"/>
              <a:t>    источњачка масажа (шииатсу-масажа прстом), итд</a:t>
            </a:r>
            <a:endParaRPr lang="en-US" sz="4900" dirty="0"/>
          </a:p>
        </p:txBody>
      </p:sp>
    </p:spTree>
    <p:extLst>
      <p:ext uri="{BB962C8B-B14F-4D97-AF65-F5344CB8AC3E}">
        <p14:creationId xmlns:p14="http://schemas.microsoft.com/office/powerpoint/2010/main" xmlns="" val="315096658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F4E98DD-3428-4825-B9B8-C29F9D0DBA06}"/>
              </a:ext>
            </a:extLst>
          </p:cNvPr>
          <p:cNvSpPr>
            <a:spLocks noGrp="1"/>
          </p:cNvSpPr>
          <p:nvPr>
            <p:ph type="title"/>
          </p:nvPr>
        </p:nvSpPr>
        <p:spPr/>
        <p:txBody>
          <a:bodyPr>
            <a:normAutofit fontScale="90000"/>
          </a:bodyPr>
          <a:lstStyle/>
          <a:p>
            <a:r>
              <a:rPr lang="ru-RU" dirty="0"/>
              <a:t>Енергетска терапија</a:t>
            </a:r>
            <a:br>
              <a:rPr lang="ru-RU" dirty="0"/>
            </a:br>
            <a:endParaRPr lang="en-US" dirty="0"/>
          </a:p>
        </p:txBody>
      </p:sp>
      <p:sp>
        <p:nvSpPr>
          <p:cNvPr id="3" name="Content Placeholder 2">
            <a:extLst>
              <a:ext uri="{FF2B5EF4-FFF2-40B4-BE49-F238E27FC236}">
                <a16:creationId xmlns:a16="http://schemas.microsoft.com/office/drawing/2014/main" xmlns="" id="{60EC1B83-FF76-4631-BE8C-4D20B0BF2821}"/>
              </a:ext>
            </a:extLst>
          </p:cNvPr>
          <p:cNvSpPr>
            <a:spLocks noGrp="1"/>
          </p:cNvSpPr>
          <p:nvPr>
            <p:ph idx="1"/>
          </p:nvPr>
        </p:nvSpPr>
        <p:spPr>
          <a:xfrm>
            <a:off x="1197865" y="2410628"/>
            <a:ext cx="9601196" cy="3318936"/>
          </a:xfrm>
        </p:spPr>
        <p:txBody>
          <a:bodyPr>
            <a:normAutofit fontScale="92500" lnSpcReduction="20000"/>
          </a:bodyPr>
          <a:lstStyle/>
          <a:p>
            <a:pPr marL="0" indent="0">
              <a:buNone/>
            </a:pPr>
            <a:endParaRPr lang="ru-RU" dirty="0"/>
          </a:p>
          <a:p>
            <a:r>
              <a:rPr lang="ru-RU" dirty="0"/>
              <a:t>Енергетска терапија је део традиционалне (комплементране и алтернативне) и заснована је на коришћењу енергетских поља која се могу мерити и оних која се не могу мерити, али се претпоставља да постоје.</a:t>
            </a:r>
          </a:p>
          <a:p>
            <a:endParaRPr lang="ru-RU" dirty="0"/>
          </a:p>
          <a:p>
            <a:r>
              <a:rPr lang="ru-RU" dirty="0"/>
              <a:t>Енергетска терапија, је често познатија под и називом биоенергетска терапија, и још увек је суочена са низом проблема, који проистичу из чињенице да не постоје јасно дефинисане и емпиријски, на задовољавајући начин верификоване терапијске процедуре и терапијска средства којима се она користи.</a:t>
            </a:r>
            <a:endParaRPr lang="en-US" dirty="0"/>
          </a:p>
        </p:txBody>
      </p:sp>
    </p:spTree>
    <p:extLst>
      <p:ext uri="{BB962C8B-B14F-4D97-AF65-F5344CB8AC3E}">
        <p14:creationId xmlns:p14="http://schemas.microsoft.com/office/powerpoint/2010/main" xmlns="" val="315572330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3632766-BE77-42E0-AD88-D329EED23528}"/>
              </a:ext>
            </a:extLst>
          </p:cNvPr>
          <p:cNvSpPr>
            <a:spLocks noGrp="1"/>
          </p:cNvSpPr>
          <p:nvPr>
            <p:ph type="title"/>
          </p:nvPr>
        </p:nvSpPr>
        <p:spPr/>
        <p:txBody>
          <a:bodyPr>
            <a:normAutofit fontScale="90000"/>
          </a:bodyPr>
          <a:lstStyle/>
          <a:p>
            <a:r>
              <a:rPr lang="ru-RU" dirty="0"/>
              <a:t>Народна медицина, традиционална домаћа медицина</a:t>
            </a:r>
            <a:endParaRPr lang="en-US" dirty="0"/>
          </a:p>
        </p:txBody>
      </p:sp>
      <p:sp>
        <p:nvSpPr>
          <p:cNvPr id="3" name="Content Placeholder 2">
            <a:extLst>
              <a:ext uri="{FF2B5EF4-FFF2-40B4-BE49-F238E27FC236}">
                <a16:creationId xmlns:a16="http://schemas.microsoft.com/office/drawing/2014/main" xmlns="" id="{86DF8866-6C6C-42FE-B703-2FBFC26554EC}"/>
              </a:ext>
            </a:extLst>
          </p:cNvPr>
          <p:cNvSpPr>
            <a:spLocks noGrp="1"/>
          </p:cNvSpPr>
          <p:nvPr>
            <p:ph idx="1"/>
          </p:nvPr>
        </p:nvSpPr>
        <p:spPr/>
        <p:txBody>
          <a:bodyPr>
            <a:normAutofit fontScale="77500" lnSpcReduction="20000"/>
          </a:bodyPr>
          <a:lstStyle/>
          <a:p>
            <a:r>
              <a:rPr lang="ru-RU" dirty="0"/>
              <a:t>Народна медицина, традиционална домаћа медицина је „медицински систем“ потеко у народу, који се заснива на искуству, магији (врачању) и традиционалним препаратима, традиционалне домаће медицине. </a:t>
            </a:r>
          </a:p>
          <a:p>
            <a:r>
              <a:rPr lang="ru-RU" dirty="0"/>
              <a:t>Осећање бола и патње, претње, усамљеност и потребе за заштитом које је наметнуто човеку његовом болешћу, тражило је од човека неко објашњење. И он га је себи и другима и пружао. Тако је настала народна медицина као први и веома често основни облик лечења. </a:t>
            </a:r>
          </a:p>
          <a:p>
            <a:r>
              <a:rPr lang="ru-RU" dirty="0"/>
              <a:t>Данас, се она негује углавном у сиромашним и заосталим срединама, у којима се стечена знања најчешће преносе усменим путем са колена на колено. </a:t>
            </a:r>
          </a:p>
          <a:p>
            <a:r>
              <a:rPr lang="ru-RU" dirty="0"/>
              <a:t>Народна медицина није јединствена и универзална, односно разликује се од народа до народа, од континента до континента, а настала је мешањем застарелих схватања, празноверја и случајних сазнања.</a:t>
            </a:r>
            <a:endParaRPr lang="en-US" dirty="0"/>
          </a:p>
        </p:txBody>
      </p:sp>
    </p:spTree>
    <p:extLst>
      <p:ext uri="{BB962C8B-B14F-4D97-AF65-F5344CB8AC3E}">
        <p14:creationId xmlns:p14="http://schemas.microsoft.com/office/powerpoint/2010/main" xmlns="" val="180769705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1F197349-79CB-4947-BB0B-C2FB1F15CCB8}"/>
              </a:ext>
            </a:extLst>
          </p:cNvPr>
          <p:cNvSpPr>
            <a:spLocks noGrp="1"/>
          </p:cNvSpPr>
          <p:nvPr>
            <p:ph idx="1"/>
          </p:nvPr>
        </p:nvSpPr>
        <p:spPr/>
        <p:txBody>
          <a:bodyPr/>
          <a:lstStyle/>
          <a:p>
            <a:r>
              <a:rPr lang="sr-Cyrl-RS" dirty="0"/>
              <a:t>Хвала на пажњи!</a:t>
            </a:r>
            <a:endParaRPr lang="en-US" dirty="0"/>
          </a:p>
        </p:txBody>
      </p:sp>
    </p:spTree>
    <p:extLst>
      <p:ext uri="{BB962C8B-B14F-4D97-AF65-F5344CB8AC3E}">
        <p14:creationId xmlns:p14="http://schemas.microsoft.com/office/powerpoint/2010/main" xmlns="" val="3478357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77C0E21C-A90D-44B8-82FC-A9D31889E320}"/>
              </a:ext>
            </a:extLst>
          </p:cNvPr>
          <p:cNvSpPr>
            <a:spLocks noGrp="1"/>
          </p:cNvSpPr>
          <p:nvPr>
            <p:ph idx="1"/>
          </p:nvPr>
        </p:nvSpPr>
        <p:spPr/>
        <p:txBody>
          <a:bodyPr/>
          <a:lstStyle/>
          <a:p>
            <a:r>
              <a:rPr lang="ru-RU" dirty="0"/>
              <a:t>Забринут за своје здравље, човек често мисли да мора да постоји „неко и нешто“ што може у њему излечити све; на брз, јефтин и безболан начин. </a:t>
            </a:r>
            <a:endParaRPr lang="en-US" dirty="0"/>
          </a:p>
        </p:txBody>
      </p:sp>
    </p:spTree>
    <p:extLst>
      <p:ext uri="{BB962C8B-B14F-4D97-AF65-F5344CB8AC3E}">
        <p14:creationId xmlns:p14="http://schemas.microsoft.com/office/powerpoint/2010/main" xmlns="" val="22475654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CACF52A-7169-480D-A4D4-B056434ECE0A}"/>
              </a:ext>
            </a:extLst>
          </p:cNvPr>
          <p:cNvSpPr>
            <a:spLocks noGrp="1"/>
          </p:cNvSpPr>
          <p:nvPr>
            <p:ph type="title"/>
          </p:nvPr>
        </p:nvSpPr>
        <p:spPr/>
        <p:txBody>
          <a:bodyPr/>
          <a:lstStyle/>
          <a:p>
            <a:r>
              <a:rPr lang="sr-Cyrl-RS" dirty="0"/>
              <a:t>Магијска медицина</a:t>
            </a:r>
            <a:endParaRPr lang="en-US" dirty="0"/>
          </a:p>
        </p:txBody>
      </p:sp>
      <p:sp>
        <p:nvSpPr>
          <p:cNvPr id="3" name="Content Placeholder 2">
            <a:extLst>
              <a:ext uri="{FF2B5EF4-FFF2-40B4-BE49-F238E27FC236}">
                <a16:creationId xmlns:a16="http://schemas.microsoft.com/office/drawing/2014/main" xmlns="" id="{DEB062DD-F4E2-4787-B4EA-7596147ABC52}"/>
              </a:ext>
            </a:extLst>
          </p:cNvPr>
          <p:cNvSpPr>
            <a:spLocks noGrp="1"/>
          </p:cNvSpPr>
          <p:nvPr>
            <p:ph idx="1"/>
          </p:nvPr>
        </p:nvSpPr>
        <p:spPr/>
        <p:txBody>
          <a:bodyPr/>
          <a:lstStyle/>
          <a:p>
            <a:r>
              <a:rPr lang="ru-RU" dirty="0"/>
              <a:t>Прве зачетке традиционалне медицине налазимо у магијској медицини. Овај облик лечења био је заснован на магији – чаролији, враџбинама, вештини потчињавања вољи тајанствених сила природе, духова и демона, или веровању да човек својим речима и чинима може утицати на ток природних догађаја, па тако и на ток болести и заштиту од њих.</a:t>
            </a:r>
            <a:endParaRPr lang="en-US" dirty="0"/>
          </a:p>
        </p:txBody>
      </p:sp>
    </p:spTree>
    <p:extLst>
      <p:ext uri="{BB962C8B-B14F-4D97-AF65-F5344CB8AC3E}">
        <p14:creationId xmlns:p14="http://schemas.microsoft.com/office/powerpoint/2010/main" xmlns="" val="26233388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6387B4EB-E600-4D7A-BC33-9244A1814E28}"/>
              </a:ext>
            </a:extLst>
          </p:cNvPr>
          <p:cNvSpPr>
            <a:spLocks noGrp="1"/>
          </p:cNvSpPr>
          <p:nvPr>
            <p:ph idx="1"/>
          </p:nvPr>
        </p:nvSpPr>
        <p:spPr>
          <a:xfrm>
            <a:off x="1380069" y="719666"/>
            <a:ext cx="9601196" cy="4114801"/>
          </a:xfrm>
        </p:spPr>
        <p:txBody>
          <a:bodyPr>
            <a:normAutofit fontScale="77500" lnSpcReduction="20000"/>
          </a:bodyPr>
          <a:lstStyle/>
          <a:p>
            <a:r>
              <a:rPr lang="ru-RU" dirty="0"/>
              <a:t>Магија и религија су играле велику улогу у медицини праисторијског или раног људског друштва. </a:t>
            </a:r>
          </a:p>
          <a:p>
            <a:r>
              <a:rPr lang="ru-RU" dirty="0"/>
              <a:t>Орално давање биљног лека или лека било је праћено инкантацијама, плесом, гримасама и свим мађионичарским триковима. Стога су први лекари, или „лекари“, били врачари.</a:t>
            </a:r>
          </a:p>
          <a:p>
            <a:r>
              <a:rPr lang="ru-RU" dirty="0"/>
              <a:t>Употреба амајлија и талисмана, која још увек преовлађује у модерним временима, је древног порекла.</a:t>
            </a:r>
          </a:p>
          <a:p>
            <a:endParaRPr lang="ru-RU" dirty="0"/>
          </a:p>
          <a:p>
            <a:r>
              <a:rPr lang="ru-RU" dirty="0"/>
              <a:t>Осим лечења рана и прелома костију, народно предање медицине је вероватно најстарији аспект уметности лечења, јер су примитивни лекари своју мудрост показивали тако што су лечили целог човека, душу као и тело. </a:t>
            </a:r>
          </a:p>
          <a:p>
            <a:r>
              <a:rPr lang="ru-RU" dirty="0"/>
              <a:t>Третмани и лекови који нису имали физичке ефекте на тело ипак су могли да учине да се пацијент осећа боље када и исцелитељ и пацијент верују у њихову ефикасност.</a:t>
            </a:r>
          </a:p>
          <a:p>
            <a:r>
              <a:rPr lang="ru-RU" dirty="0"/>
              <a:t> Овај такозвани плацебо ефекат је применљив чак и у савременој клиничкој медицини.</a:t>
            </a:r>
          </a:p>
          <a:p>
            <a:endParaRPr lang="en-US" dirty="0"/>
          </a:p>
        </p:txBody>
      </p:sp>
    </p:spTree>
    <p:extLst>
      <p:ext uri="{BB962C8B-B14F-4D97-AF65-F5344CB8AC3E}">
        <p14:creationId xmlns:p14="http://schemas.microsoft.com/office/powerpoint/2010/main" xmlns="" val="38550871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7641E31-4CC8-4E23-BFDB-22953196DF0F}"/>
              </a:ext>
            </a:extLst>
          </p:cNvPr>
          <p:cNvSpPr>
            <a:spLocks noGrp="1"/>
          </p:cNvSpPr>
          <p:nvPr>
            <p:ph type="title"/>
          </p:nvPr>
        </p:nvSpPr>
        <p:spPr/>
        <p:txBody>
          <a:bodyPr>
            <a:normAutofit fontScale="90000"/>
          </a:bodyPr>
          <a:lstStyle/>
          <a:p>
            <a:pPr marL="0" marR="0" lvl="0" indent="0" defTabSz="914400" rtl="0" eaLnBrk="0" fontAlgn="base" latinLnBrk="0" hangingPunct="0">
              <a:lnSpc>
                <a:spcPct val="100000"/>
              </a:lnSpc>
              <a:spcBef>
                <a:spcPct val="0"/>
              </a:spcBef>
              <a:spcAft>
                <a:spcPct val="0"/>
              </a:spcAft>
              <a:tabLst/>
            </a:pPr>
            <a:r>
              <a:rPr kumimoji="0" lang="en-US" altLang="en-US" sz="4400" b="0" i="0" u="none" strike="noStrike" cap="none" normalizeH="0" baseline="0" dirty="0">
                <a:ln>
                  <a:noFill/>
                </a:ln>
                <a:solidFill>
                  <a:schemeClr val="tx1"/>
                </a:solidFill>
                <a:effectLst/>
                <a:latin typeface="Arial" panose="020B0604020202020204" pitchFamily="34" charset="0"/>
              </a:rPr>
              <a:t/>
            </a:r>
            <a:br>
              <a:rPr kumimoji="0" lang="en-US" altLang="en-US" sz="4400" b="0" i="0" u="none" strike="noStrike" cap="none" normalizeH="0" baseline="0" dirty="0">
                <a:ln>
                  <a:noFill/>
                </a:ln>
                <a:solidFill>
                  <a:schemeClr val="tx1"/>
                </a:solidFill>
                <a:effectLst/>
                <a:latin typeface="Arial" panose="020B0604020202020204" pitchFamily="34" charset="0"/>
              </a:rPr>
            </a:br>
            <a:r>
              <a:rPr kumimoji="0" lang="sr-Cyrl-RS" altLang="en-US" sz="4400" b="0" i="0" u="none" strike="noStrike" cap="none" normalizeH="0" baseline="0" dirty="0">
                <a:ln>
                  <a:noFill/>
                </a:ln>
                <a:solidFill>
                  <a:schemeClr val="tx1"/>
                </a:solidFill>
                <a:effectLst/>
              </a:rPr>
              <a:t>Анимистичка медицина</a:t>
            </a:r>
            <a:r>
              <a:rPr kumimoji="0" lang="en-US" altLang="en-US" sz="4400" b="0" i="0" u="none" strike="noStrike" cap="none" normalizeH="0" baseline="0" dirty="0">
                <a:ln>
                  <a:noFill/>
                </a:ln>
                <a:solidFill>
                  <a:schemeClr val="tx1"/>
                </a:solidFill>
                <a:effectLst/>
                <a:latin typeface="Arial" panose="020B0604020202020204" pitchFamily="34" charset="0"/>
              </a:rPr>
              <a:t/>
            </a:r>
            <a:br>
              <a:rPr kumimoji="0" lang="en-US" altLang="en-US" sz="4400" b="0" i="0" u="none" strike="noStrike" cap="none" normalizeH="0" baseline="0" dirty="0">
                <a:ln>
                  <a:noFill/>
                </a:ln>
                <a:solidFill>
                  <a:schemeClr val="tx1"/>
                </a:solidFill>
                <a:effectLst/>
                <a:latin typeface="Arial" panose="020B0604020202020204" pitchFamily="34" charset="0"/>
              </a:rPr>
            </a:br>
            <a:endParaRPr lang="en-US" dirty="0"/>
          </a:p>
        </p:txBody>
      </p:sp>
      <p:sp>
        <p:nvSpPr>
          <p:cNvPr id="6" name="Content Placeholder 5">
            <a:extLst>
              <a:ext uri="{FF2B5EF4-FFF2-40B4-BE49-F238E27FC236}">
                <a16:creationId xmlns:a16="http://schemas.microsoft.com/office/drawing/2014/main" xmlns="" id="{F4A404DE-6A3A-487B-B61A-8437D9BC9613}"/>
              </a:ext>
            </a:extLst>
          </p:cNvPr>
          <p:cNvSpPr>
            <a:spLocks noGrp="1"/>
          </p:cNvSpPr>
          <p:nvPr>
            <p:ph idx="1"/>
          </p:nvPr>
        </p:nvSpPr>
        <p:spPr/>
        <p:txBody>
          <a:bodyPr/>
          <a:lstStyle/>
          <a:p>
            <a:r>
              <a:rPr lang="ru-RU" dirty="0"/>
              <a:t>На веровању да нека невидљива духовна бића, аниме (анима – душа, дух), утичу на судбину човека па тако и на његов живот, здравље и болест, заснивала се анимистичка медицина. </a:t>
            </a:r>
          </a:p>
          <a:p>
            <a:r>
              <a:rPr lang="ru-RU" dirty="0"/>
              <a:t>Она је подразумевала лечење засновано на ритуалима и техникама чији је циљ био да се умилостиве духови – аниме, зли дуси који угрожавају здравље и живот.</a:t>
            </a:r>
            <a:endParaRPr lang="en-US" dirty="0"/>
          </a:p>
        </p:txBody>
      </p:sp>
    </p:spTree>
    <p:extLst>
      <p:ext uri="{BB962C8B-B14F-4D97-AF65-F5344CB8AC3E}">
        <p14:creationId xmlns:p14="http://schemas.microsoft.com/office/powerpoint/2010/main" xmlns="" val="1940727074"/>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xmlns="" name="Organic" id="{28CDC826-8792-45C0-861B-85EB3ADEDA33}" vid="{7DAC20F1-423D-49E2-BD0B-50532748BAD0}"/>
    </a:ext>
  </a:extLst>
</a:theme>
</file>

<file path=docProps/app.xml><?xml version="1.0" encoding="utf-8"?>
<Properties xmlns="http://schemas.openxmlformats.org/officeDocument/2006/extended-properties" xmlns:vt="http://schemas.openxmlformats.org/officeDocument/2006/docPropsVTypes">
  <Template>Organic</Template>
  <TotalTime>174</TotalTime>
  <Words>4736</Words>
  <Application>Microsoft Office PowerPoint</Application>
  <PresentationFormat>Custom</PresentationFormat>
  <Paragraphs>226</Paragraphs>
  <Slides>55</Slides>
  <Notes>0</Notes>
  <HiddenSlides>0</HiddenSlides>
  <MMClips>0</MMClips>
  <ScaleCrop>false</ScaleCrop>
  <HeadingPairs>
    <vt:vector size="4" baseType="variant">
      <vt:variant>
        <vt:lpstr>Theme</vt:lpstr>
      </vt:variant>
      <vt:variant>
        <vt:i4>1</vt:i4>
      </vt:variant>
      <vt:variant>
        <vt:lpstr>Slide Titles</vt:lpstr>
      </vt:variant>
      <vt:variant>
        <vt:i4>55</vt:i4>
      </vt:variant>
    </vt:vector>
  </HeadingPairs>
  <TitlesOfParts>
    <vt:vector size="56" baseType="lpstr">
      <vt:lpstr>Organic</vt:lpstr>
      <vt:lpstr>Званична, традиционална и алтернативна медицина, религија и магија</vt:lpstr>
      <vt:lpstr>Традиционална медицина </vt:lpstr>
      <vt:lpstr>Комплементарна и алтернативна медицина</vt:lpstr>
      <vt:lpstr>Традиционална, комплементарна, алтернативна медицина</vt:lpstr>
      <vt:lpstr>Slide 5</vt:lpstr>
      <vt:lpstr>Slide 6</vt:lpstr>
      <vt:lpstr>Магијска медицина</vt:lpstr>
      <vt:lpstr>Slide 8</vt:lpstr>
      <vt:lpstr> Анимистичка медицина </vt:lpstr>
      <vt:lpstr>Теургијска медицина </vt:lpstr>
      <vt:lpstr>Етномедицина или народна медицина </vt:lpstr>
      <vt:lpstr>Научна медицина </vt:lpstr>
      <vt:lpstr>Историјат, теорије и концепти система традиционалне медицине</vt:lpstr>
      <vt:lpstr>Прве зачетке традиционалне медицине налазимо у магијској медицини врачева и шамана, која се и данас задржала у неким афричким земљама.</vt:lpstr>
      <vt:lpstr>Slide 15</vt:lpstr>
      <vt:lpstr>Slide 16</vt:lpstr>
      <vt:lpstr>Slide 17</vt:lpstr>
      <vt:lpstr>Миленијумска транзиција традиционалне медицине</vt:lpstr>
      <vt:lpstr>Slide 19</vt:lpstr>
      <vt:lpstr>Slide 20</vt:lpstr>
      <vt:lpstr>Традиционална медицина у 21. веку </vt:lpstr>
      <vt:lpstr>Традиционална медицина у 21. веку </vt:lpstr>
      <vt:lpstr>Slide 23</vt:lpstr>
      <vt:lpstr>Slide 24</vt:lpstr>
      <vt:lpstr>Стандардизација система традиционалне медицине </vt:lpstr>
      <vt:lpstr>Slide 26</vt:lpstr>
      <vt:lpstr>Slide 27</vt:lpstr>
      <vt:lpstr>Slide 28</vt:lpstr>
      <vt:lpstr>Систематизација </vt:lpstr>
      <vt:lpstr>Традиционална (комплементарна и алтернативна) медицина Министарства здравља Србије</vt:lpstr>
      <vt:lpstr>Slide 31</vt:lpstr>
      <vt:lpstr>Традиционална кинеска медицина </vt:lpstr>
      <vt:lpstr>Slide 33</vt:lpstr>
      <vt:lpstr>Кинеска материја медика </vt:lpstr>
      <vt:lpstr>Акупунктура </vt:lpstr>
      <vt:lpstr>Ајурведа </vt:lpstr>
      <vt:lpstr>Натуропатија </vt:lpstr>
      <vt:lpstr>Хомеопатија </vt:lpstr>
      <vt:lpstr>Медицина ума и тела </vt:lpstr>
      <vt:lpstr>Биолошки заснована пракса</vt:lpstr>
      <vt:lpstr>Биолошки заснована пракса</vt:lpstr>
      <vt:lpstr>Биолошки заснована пракса</vt:lpstr>
      <vt:lpstr>Технике засноване на манипулацији тела </vt:lpstr>
      <vt:lpstr>Технике засноване на манипулацији тела</vt:lpstr>
      <vt:lpstr>Хиропракса </vt:lpstr>
      <vt:lpstr>Остеопатска медицина </vt:lpstr>
      <vt:lpstr>Краниосакрална остеопатска терапија </vt:lpstr>
      <vt:lpstr>Ролфинг </vt:lpstr>
      <vt:lpstr> </vt:lpstr>
      <vt:lpstr>Рефлекслогија </vt:lpstr>
      <vt:lpstr>Туина </vt:lpstr>
      <vt:lpstr>Масажа </vt:lpstr>
      <vt:lpstr>Енергетска терапија </vt:lpstr>
      <vt:lpstr>Народна медицина, традиционална домаћа медицина</vt:lpstr>
      <vt:lpstr>Slide 55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soclek</dc:creator>
  <cp:lastModifiedBy>Joca</cp:lastModifiedBy>
  <cp:revision>23</cp:revision>
  <dcterms:created xsi:type="dcterms:W3CDTF">2023-09-13T09:19:15Z</dcterms:created>
  <dcterms:modified xsi:type="dcterms:W3CDTF">2023-12-08T17:14:39Z</dcterms:modified>
</cp:coreProperties>
</file>